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handoutMasterIdLst>
    <p:handoutMasterId r:id="rId22"/>
  </p:handoutMasterIdLst>
  <p:sldIdLst>
    <p:sldId id="256" r:id="rId2"/>
    <p:sldId id="257" r:id="rId3"/>
    <p:sldId id="258" r:id="rId4"/>
    <p:sldId id="273" r:id="rId5"/>
    <p:sldId id="259" r:id="rId6"/>
    <p:sldId id="260" r:id="rId7"/>
    <p:sldId id="261" r:id="rId8"/>
    <p:sldId id="263" r:id="rId9"/>
    <p:sldId id="262" r:id="rId10"/>
    <p:sldId id="270" r:id="rId11"/>
    <p:sldId id="264" r:id="rId12"/>
    <p:sldId id="265" r:id="rId13"/>
    <p:sldId id="266" r:id="rId14"/>
    <p:sldId id="267" r:id="rId15"/>
    <p:sldId id="268" r:id="rId16"/>
    <p:sldId id="269" r:id="rId17"/>
    <p:sldId id="271" r:id="rId18"/>
    <p:sldId id="274" r:id="rId19"/>
    <p:sldId id="272"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clrMode="gray" scaleToFitPaper="1"/>
  <p:clrMru>
    <a:srgbClr val="004685"/>
    <a:srgbClr val="D8A51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3"/>
    <p:restoredTop sz="93692"/>
  </p:normalViewPr>
  <p:slideViewPr>
    <p:cSldViewPr snapToGrid="0" snapToObjects="1" showGuides="1">
      <p:cViewPr varScale="1">
        <p:scale>
          <a:sx n="66" d="100"/>
          <a:sy n="66" d="100"/>
        </p:scale>
        <p:origin x="728" y="192"/>
      </p:cViewPr>
      <p:guideLst>
        <p:guide orient="horz" pos="2160"/>
        <p:guide pos="2880"/>
      </p:guideLst>
    </p:cSldViewPr>
  </p:slideViewPr>
  <p:notesTextViewPr>
    <p:cViewPr>
      <p:scale>
        <a:sx n="100" d="100"/>
        <a:sy n="100" d="100"/>
      </p:scale>
      <p:origin x="0" y="0"/>
    </p:cViewPr>
  </p:notesTextViewPr>
  <p:sorterViewPr>
    <p:cViewPr>
      <p:scale>
        <a:sx n="201" d="100"/>
        <a:sy n="20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B4AB7CC-7437-F64E-8766-8611402ED1AB}" type="datetimeFigureOut">
              <a:rPr lang="en-US" smtClean="0"/>
              <a:t>7/11/19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B1FCC06-BFA0-EE4E-B9D2-78541C01CB40}" type="slidenum">
              <a:rPr lang="en-US" smtClean="0"/>
              <a:t>‹#›</a:t>
            </a:fld>
            <a:endParaRPr lang="en-US"/>
          </a:p>
        </p:txBody>
      </p:sp>
    </p:spTree>
    <p:extLst>
      <p:ext uri="{BB962C8B-B14F-4D97-AF65-F5344CB8AC3E}">
        <p14:creationId xmlns:p14="http://schemas.microsoft.com/office/powerpoint/2010/main" val="3947130975"/>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7738032-4ED2-FD41-9BF8-01021EB5AD2F}" type="datetimeFigureOut">
              <a:rPr lang="en-US" smtClean="0"/>
              <a:t>7/11/19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E5705B8-AB6D-3F4E-B961-867E687D2E00}" type="slidenum">
              <a:rPr lang="en-US" smtClean="0"/>
              <a:t>‹#›</a:t>
            </a:fld>
            <a:endParaRPr lang="en-US"/>
          </a:p>
        </p:txBody>
      </p:sp>
    </p:spTree>
    <p:extLst>
      <p:ext uri="{BB962C8B-B14F-4D97-AF65-F5344CB8AC3E}">
        <p14:creationId xmlns:p14="http://schemas.microsoft.com/office/powerpoint/2010/main" val="2720735531"/>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62620" y="2279035"/>
            <a:ext cx="6809780" cy="1470025"/>
          </a:xfrm>
        </p:spPr>
        <p:txBody>
          <a:bodyPr/>
          <a:lstStyle>
            <a:lvl1pPr algn="l">
              <a:defRPr>
                <a:solidFill>
                  <a:srgbClr val="D8A519"/>
                </a:solidFill>
              </a:defRPr>
            </a:lvl1pPr>
          </a:lstStyle>
          <a:p>
            <a:r>
              <a:rPr lang="en-US" dirty="0"/>
              <a:t>Click to edit Master title style</a:t>
            </a:r>
          </a:p>
        </p:txBody>
      </p:sp>
      <p:sp>
        <p:nvSpPr>
          <p:cNvPr id="3" name="Subtitle 2"/>
          <p:cNvSpPr>
            <a:spLocks noGrp="1"/>
          </p:cNvSpPr>
          <p:nvPr>
            <p:ph type="subTitle" idx="1"/>
          </p:nvPr>
        </p:nvSpPr>
        <p:spPr>
          <a:xfrm>
            <a:off x="962620" y="4034810"/>
            <a:ext cx="6123980" cy="1752600"/>
          </a:xfrm>
        </p:spPr>
        <p:txBody>
          <a:bodyPr/>
          <a:lstStyle>
            <a:lvl1pPr marL="0" indent="0" algn="l">
              <a:buNone/>
              <a:defRPr>
                <a:solidFill>
                  <a:srgbClr val="004685"/>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9851882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r>
              <a:rPr lang="en-US"/>
              <a:t>©  Justin Klein Keane &lt;justin@madirish.net&gt;</a:t>
            </a: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BE9C67AB-B614-C742-93A2-1DCA2D6D2270}" type="slidenum">
              <a:rPr lang="en-US" smtClean="0"/>
              <a:t>‹#›</a:t>
            </a:fld>
            <a:endParaRPr lang="en-US"/>
          </a:p>
        </p:txBody>
      </p:sp>
    </p:spTree>
    <p:extLst>
      <p:ext uri="{BB962C8B-B14F-4D97-AF65-F5344CB8AC3E}">
        <p14:creationId xmlns:p14="http://schemas.microsoft.com/office/powerpoint/2010/main" val="3034002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r>
              <a:rPr lang="en-US"/>
              <a:t>©  Justin Klein Keane &lt;justin@madirish.net&gt;</a:t>
            </a: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BE9C67AB-B614-C742-93A2-1DCA2D6D2270}" type="slidenum">
              <a:rPr lang="en-US" smtClean="0"/>
              <a:t>‹#›</a:t>
            </a:fld>
            <a:endParaRPr lang="en-US"/>
          </a:p>
        </p:txBody>
      </p:sp>
    </p:spTree>
    <p:extLst>
      <p:ext uri="{BB962C8B-B14F-4D97-AF65-F5344CB8AC3E}">
        <p14:creationId xmlns:p14="http://schemas.microsoft.com/office/powerpoint/2010/main" val="3141234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2590799" y="6356350"/>
            <a:ext cx="4412231" cy="365125"/>
          </a:xfrm>
          <a:prstGeom prst="rect">
            <a:avLst/>
          </a:prstGeom>
        </p:spPr>
        <p:txBody>
          <a:bodyPr/>
          <a:lstStyle/>
          <a:p>
            <a:r>
              <a:rPr lang="en-US"/>
              <a:t>©  Justin Klein Keane &lt;justin@madirish.net&gt;</a:t>
            </a:r>
          </a:p>
        </p:txBody>
      </p:sp>
      <p:sp>
        <p:nvSpPr>
          <p:cNvPr id="6" name="Slide Number Placeholder 5"/>
          <p:cNvSpPr>
            <a:spLocks noGrp="1"/>
          </p:cNvSpPr>
          <p:nvPr>
            <p:ph type="sldNum" sz="quarter" idx="12"/>
          </p:nvPr>
        </p:nvSpPr>
        <p:spPr>
          <a:xfrm>
            <a:off x="7003030" y="6356350"/>
            <a:ext cx="1683770" cy="365125"/>
          </a:xfrm>
          <a:prstGeom prst="rect">
            <a:avLst/>
          </a:prstGeom>
        </p:spPr>
        <p:txBody>
          <a:bodyPr/>
          <a:lstStyle/>
          <a:p>
            <a:fld id="{BE9C67AB-B614-C742-93A2-1DCA2D6D2270}" type="slidenum">
              <a:rPr lang="en-US" smtClean="0"/>
              <a:t>‹#›</a:t>
            </a:fld>
            <a:endParaRPr lang="en-US"/>
          </a:p>
        </p:txBody>
      </p:sp>
    </p:spTree>
    <p:extLst>
      <p:ext uri="{BB962C8B-B14F-4D97-AF65-F5344CB8AC3E}">
        <p14:creationId xmlns:p14="http://schemas.microsoft.com/office/powerpoint/2010/main" val="39108094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endParaRPr lang="en-US"/>
          </a:p>
        </p:txBody>
      </p:sp>
      <p:sp>
        <p:nvSpPr>
          <p:cNvPr id="5" name="Footer Placeholder 4"/>
          <p:cNvSpPr>
            <a:spLocks noGrp="1"/>
          </p:cNvSpPr>
          <p:nvPr>
            <p:ph type="ftr" sz="quarter" idx="11"/>
          </p:nvPr>
        </p:nvSpPr>
        <p:spPr>
          <a:xfrm>
            <a:off x="2590799" y="6356350"/>
            <a:ext cx="4839535" cy="365125"/>
          </a:xfrm>
          <a:prstGeom prst="rect">
            <a:avLst/>
          </a:prstGeom>
        </p:spPr>
        <p:txBody>
          <a:bodyPr/>
          <a:lstStyle/>
          <a:p>
            <a:r>
              <a:rPr lang="en-US" dirty="0"/>
              <a:t>©  Justin Klein Keane &lt;</a:t>
            </a:r>
            <a:r>
              <a:rPr lang="en-US" dirty="0" err="1"/>
              <a:t>justin@madirish.net</a:t>
            </a:r>
            <a:r>
              <a:rPr lang="en-US" dirty="0"/>
              <a:t>&gt;</a:t>
            </a:r>
          </a:p>
        </p:txBody>
      </p:sp>
    </p:spTree>
    <p:extLst>
      <p:ext uri="{BB962C8B-B14F-4D97-AF65-F5344CB8AC3E}">
        <p14:creationId xmlns:p14="http://schemas.microsoft.com/office/powerpoint/2010/main" val="12644153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endParaRPr lang="en-US"/>
          </a:p>
        </p:txBody>
      </p:sp>
      <p:sp>
        <p:nvSpPr>
          <p:cNvPr id="6" name="Footer Placeholder 5"/>
          <p:cNvSpPr>
            <a:spLocks noGrp="1"/>
          </p:cNvSpPr>
          <p:nvPr>
            <p:ph type="ftr" sz="quarter" idx="11"/>
          </p:nvPr>
        </p:nvSpPr>
        <p:spPr>
          <a:xfrm>
            <a:off x="2160257" y="6356350"/>
            <a:ext cx="4392943" cy="365125"/>
          </a:xfrm>
          <a:prstGeom prst="rect">
            <a:avLst/>
          </a:prstGeom>
        </p:spPr>
        <p:txBody>
          <a:bodyPr/>
          <a:lstStyle/>
          <a:p>
            <a:r>
              <a:rPr lang="en-US"/>
              <a:t>©  Justin Klein Keane &lt;justin@madirish.net&gt;</a:t>
            </a:r>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BE9C67AB-B614-C742-93A2-1DCA2D6D2270}" type="slidenum">
              <a:rPr lang="en-US" smtClean="0"/>
              <a:t>‹#›</a:t>
            </a:fld>
            <a:endParaRPr lang="en-US"/>
          </a:p>
        </p:txBody>
      </p:sp>
    </p:spTree>
    <p:extLst>
      <p:ext uri="{BB962C8B-B14F-4D97-AF65-F5344CB8AC3E}">
        <p14:creationId xmlns:p14="http://schemas.microsoft.com/office/powerpoint/2010/main" val="27290282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endParaRPr lang="en-US"/>
          </a:p>
        </p:txBody>
      </p:sp>
      <p:sp>
        <p:nvSpPr>
          <p:cNvPr id="8" name="Footer Placeholder 7"/>
          <p:cNvSpPr>
            <a:spLocks noGrp="1"/>
          </p:cNvSpPr>
          <p:nvPr>
            <p:ph type="ftr" sz="quarter" idx="11"/>
          </p:nvPr>
        </p:nvSpPr>
        <p:spPr>
          <a:xfrm>
            <a:off x="2172127" y="6356350"/>
            <a:ext cx="4381073" cy="365125"/>
          </a:xfrm>
          <a:prstGeom prst="rect">
            <a:avLst/>
          </a:prstGeom>
        </p:spPr>
        <p:txBody>
          <a:bodyPr/>
          <a:lstStyle/>
          <a:p>
            <a:r>
              <a:rPr lang="en-US" dirty="0"/>
              <a:t>©  Justin Klein Keane &lt;</a:t>
            </a:r>
            <a:r>
              <a:rPr lang="en-US" dirty="0" err="1"/>
              <a:t>justin@madirish.net</a:t>
            </a:r>
            <a:r>
              <a:rPr lang="en-US" dirty="0"/>
              <a:t>&gt;</a:t>
            </a:r>
          </a:p>
        </p:txBody>
      </p:sp>
      <p:sp>
        <p:nvSpPr>
          <p:cNvPr id="9" name="Slide Number Placeholder 8"/>
          <p:cNvSpPr>
            <a:spLocks noGrp="1"/>
          </p:cNvSpPr>
          <p:nvPr>
            <p:ph type="sldNum" sz="quarter" idx="12"/>
          </p:nvPr>
        </p:nvSpPr>
        <p:spPr>
          <a:xfrm>
            <a:off x="6553200" y="6356350"/>
            <a:ext cx="2133600" cy="365125"/>
          </a:xfrm>
          <a:prstGeom prst="rect">
            <a:avLst/>
          </a:prstGeom>
        </p:spPr>
        <p:txBody>
          <a:bodyPr/>
          <a:lstStyle/>
          <a:p>
            <a:fld id="{BE9C67AB-B614-C742-93A2-1DCA2D6D2270}" type="slidenum">
              <a:rPr lang="en-US" smtClean="0"/>
              <a:t>‹#›</a:t>
            </a:fld>
            <a:endParaRPr lang="en-US"/>
          </a:p>
        </p:txBody>
      </p:sp>
    </p:spTree>
    <p:extLst>
      <p:ext uri="{BB962C8B-B14F-4D97-AF65-F5344CB8AC3E}">
        <p14:creationId xmlns:p14="http://schemas.microsoft.com/office/powerpoint/2010/main" val="41662662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endParaRPr lang="en-US"/>
          </a:p>
        </p:txBody>
      </p:sp>
      <p:sp>
        <p:nvSpPr>
          <p:cNvPr id="4" name="Footer Placeholder 3"/>
          <p:cNvSpPr>
            <a:spLocks noGrp="1"/>
          </p:cNvSpPr>
          <p:nvPr>
            <p:ph type="ftr" sz="quarter" idx="11"/>
          </p:nvPr>
        </p:nvSpPr>
        <p:spPr>
          <a:xfrm>
            <a:off x="1851649" y="6356350"/>
            <a:ext cx="4701551" cy="365125"/>
          </a:xfrm>
          <a:prstGeom prst="rect">
            <a:avLst/>
          </a:prstGeom>
        </p:spPr>
        <p:txBody>
          <a:bodyPr/>
          <a:lstStyle/>
          <a:p>
            <a:r>
              <a:rPr lang="en-US" dirty="0"/>
              <a:t>©  Justin Klein Keane &lt;</a:t>
            </a:r>
            <a:r>
              <a:rPr lang="en-US" dirty="0" err="1"/>
              <a:t>justin@madirish.net</a:t>
            </a:r>
            <a:r>
              <a:rPr lang="en-US" dirty="0"/>
              <a:t>&gt;</a:t>
            </a:r>
          </a:p>
        </p:txBody>
      </p:sp>
      <p:sp>
        <p:nvSpPr>
          <p:cNvPr id="5" name="Slide Number Placeholder 4"/>
          <p:cNvSpPr>
            <a:spLocks noGrp="1"/>
          </p:cNvSpPr>
          <p:nvPr>
            <p:ph type="sldNum" sz="quarter" idx="12"/>
          </p:nvPr>
        </p:nvSpPr>
        <p:spPr>
          <a:xfrm>
            <a:off x="6553200" y="6356350"/>
            <a:ext cx="2133600" cy="365125"/>
          </a:xfrm>
          <a:prstGeom prst="rect">
            <a:avLst/>
          </a:prstGeom>
        </p:spPr>
        <p:txBody>
          <a:bodyPr/>
          <a:lstStyle/>
          <a:p>
            <a:fld id="{BE9C67AB-B614-C742-93A2-1DCA2D6D2270}" type="slidenum">
              <a:rPr lang="en-US" smtClean="0"/>
              <a:t>‹#›</a:t>
            </a:fld>
            <a:endParaRPr lang="en-US"/>
          </a:p>
        </p:txBody>
      </p:sp>
    </p:spTree>
    <p:extLst>
      <p:ext uri="{BB962C8B-B14F-4D97-AF65-F5344CB8AC3E}">
        <p14:creationId xmlns:p14="http://schemas.microsoft.com/office/powerpoint/2010/main" val="647971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endParaRPr lang="en-US"/>
          </a:p>
        </p:txBody>
      </p:sp>
      <p:sp>
        <p:nvSpPr>
          <p:cNvPr id="3" name="Footer Placeholder 2"/>
          <p:cNvSpPr>
            <a:spLocks noGrp="1"/>
          </p:cNvSpPr>
          <p:nvPr>
            <p:ph type="ftr" sz="quarter" idx="11"/>
          </p:nvPr>
        </p:nvSpPr>
        <p:spPr>
          <a:xfrm>
            <a:off x="2219605" y="6356350"/>
            <a:ext cx="4333595" cy="365125"/>
          </a:xfrm>
          <a:prstGeom prst="rect">
            <a:avLst/>
          </a:prstGeom>
        </p:spPr>
        <p:txBody>
          <a:bodyPr/>
          <a:lstStyle/>
          <a:p>
            <a:r>
              <a:rPr lang="en-US"/>
              <a:t>©  Justin Klein Keane &lt;justin@madirish.net&gt;</a:t>
            </a:r>
          </a:p>
        </p:txBody>
      </p:sp>
      <p:sp>
        <p:nvSpPr>
          <p:cNvPr id="4" name="Slide Number Placeholder 3"/>
          <p:cNvSpPr>
            <a:spLocks noGrp="1"/>
          </p:cNvSpPr>
          <p:nvPr>
            <p:ph type="sldNum" sz="quarter" idx="12"/>
          </p:nvPr>
        </p:nvSpPr>
        <p:spPr>
          <a:xfrm>
            <a:off x="6553200" y="6356350"/>
            <a:ext cx="2133600" cy="365125"/>
          </a:xfrm>
          <a:prstGeom prst="rect">
            <a:avLst/>
          </a:prstGeom>
        </p:spPr>
        <p:txBody>
          <a:bodyPr/>
          <a:lstStyle/>
          <a:p>
            <a:fld id="{BE9C67AB-B614-C742-93A2-1DCA2D6D2270}" type="slidenum">
              <a:rPr lang="en-US" smtClean="0"/>
              <a:t>‹#›</a:t>
            </a:fld>
            <a:endParaRPr lang="en-US"/>
          </a:p>
        </p:txBody>
      </p:sp>
    </p:spTree>
    <p:extLst>
      <p:ext uri="{BB962C8B-B14F-4D97-AF65-F5344CB8AC3E}">
        <p14:creationId xmlns:p14="http://schemas.microsoft.com/office/powerpoint/2010/main" val="40319149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r>
              <a:rPr lang="en-US"/>
              <a:t>©  Justin Klein Keane &lt;justin@madirish.net&gt;</a:t>
            </a:r>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BE9C67AB-B614-C742-93A2-1DCA2D6D2270}" type="slidenum">
              <a:rPr lang="en-US" smtClean="0"/>
              <a:t>‹#›</a:t>
            </a:fld>
            <a:endParaRPr lang="en-US"/>
          </a:p>
        </p:txBody>
      </p:sp>
    </p:spTree>
    <p:extLst>
      <p:ext uri="{BB962C8B-B14F-4D97-AF65-F5344CB8AC3E}">
        <p14:creationId xmlns:p14="http://schemas.microsoft.com/office/powerpoint/2010/main" val="20345699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r>
              <a:rPr lang="en-US"/>
              <a:t>©  Justin Klein Keane &lt;justin@madirish.net&gt;</a:t>
            </a:r>
          </a:p>
        </p:txBody>
      </p:sp>
      <p:sp>
        <p:nvSpPr>
          <p:cNvPr id="7" name="Slide Number Placeholder 6"/>
          <p:cNvSpPr>
            <a:spLocks noGrp="1"/>
          </p:cNvSpPr>
          <p:nvPr>
            <p:ph type="sldNum" sz="quarter" idx="12"/>
          </p:nvPr>
        </p:nvSpPr>
        <p:spPr>
          <a:xfrm>
            <a:off x="6553200" y="6356350"/>
            <a:ext cx="2133600" cy="365125"/>
          </a:xfrm>
          <a:prstGeom prst="rect">
            <a:avLst/>
          </a:prstGeom>
        </p:spPr>
        <p:txBody>
          <a:bodyPr/>
          <a:lstStyle/>
          <a:p>
            <a:fld id="{BE9C67AB-B614-C742-93A2-1DCA2D6D2270}" type="slidenum">
              <a:rPr lang="en-US" smtClean="0"/>
              <a:t>‹#›</a:t>
            </a:fld>
            <a:endParaRPr lang="en-US"/>
          </a:p>
        </p:txBody>
      </p:sp>
    </p:spTree>
    <p:extLst>
      <p:ext uri="{BB962C8B-B14F-4D97-AF65-F5344CB8AC3E}">
        <p14:creationId xmlns:p14="http://schemas.microsoft.com/office/powerpoint/2010/main" val="27496291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12802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491796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457200" rtl="0" eaLnBrk="1" latinLnBrk="0" hangingPunct="1">
        <a:spcBef>
          <a:spcPct val="0"/>
        </a:spcBef>
        <a:buNone/>
        <a:defRPr sz="4400" kern="1200">
          <a:solidFill>
            <a:srgbClr val="004685"/>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owasp.org/index.php/Authentication_Cheat_Sheet" TargetMode="External"/><Relationship Id="rId2" Type="http://schemas.openxmlformats.org/officeDocument/2006/relationships/hyperlink" Target="https://www.owasp.org/index.php/OWASP_Periodic_Table_of_Vulnerabilities%23Generic_Application_Frameworks" TargetMode="External"/><Relationship Id="rId1" Type="http://schemas.openxmlformats.org/officeDocument/2006/relationships/slideLayout" Target="../slideLayouts/slideLayout2.xml"/><Relationship Id="rId4" Type="http://schemas.openxmlformats.org/officeDocument/2006/relationships/hyperlink" Target="https://www.owasp.org/index.php/OWASP_Mobile_Security_Project"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 Id="rId5" Type="http://schemas.openxmlformats.org/officeDocument/2006/relationships/image" Target="../media/image25.png"/><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OWASP </a:t>
            </a:r>
            <a:r>
              <a:rPr lang="en-US" dirty="0" err="1"/>
              <a:t>IoT</a:t>
            </a:r>
            <a:r>
              <a:rPr lang="en-US" dirty="0"/>
              <a:t> Project</a:t>
            </a:r>
          </a:p>
        </p:txBody>
      </p:sp>
      <p:sp>
        <p:nvSpPr>
          <p:cNvPr id="3" name="Subtitle 2"/>
          <p:cNvSpPr>
            <a:spLocks noGrp="1"/>
          </p:cNvSpPr>
          <p:nvPr>
            <p:ph type="subTitle" idx="1"/>
          </p:nvPr>
        </p:nvSpPr>
        <p:spPr/>
        <p:txBody>
          <a:bodyPr>
            <a:normAutofit fontScale="47500" lnSpcReduction="20000"/>
          </a:bodyPr>
          <a:lstStyle/>
          <a:p>
            <a:r>
              <a:rPr lang="en-US" i="1" dirty="0"/>
              <a:t>The OWASP Internet of Things Project is designed to help manufacturers, developers, and consumers better understand the security issues associated with the Internet of Things, and to enable users in any context to make better security decisions when building, deploying, or assessing </a:t>
            </a:r>
            <a:r>
              <a:rPr lang="en-US" i="1" dirty="0" err="1"/>
              <a:t>IoT</a:t>
            </a:r>
            <a:r>
              <a:rPr lang="en-US" i="1" dirty="0"/>
              <a:t> technologies</a:t>
            </a:r>
            <a:r>
              <a:rPr lang="en-US" dirty="0"/>
              <a:t>. </a:t>
            </a:r>
          </a:p>
          <a:p>
            <a:endParaRPr lang="en-US" dirty="0"/>
          </a:p>
          <a:p>
            <a:r>
              <a:rPr lang="en-US" dirty="0"/>
              <a:t>https://</a:t>
            </a:r>
            <a:r>
              <a:rPr lang="en-US" dirty="0" err="1"/>
              <a:t>www.owasp.org</a:t>
            </a:r>
            <a:r>
              <a:rPr lang="en-US" dirty="0"/>
              <a:t>/</a:t>
            </a:r>
            <a:r>
              <a:rPr lang="en-US" dirty="0" err="1"/>
              <a:t>index.php</a:t>
            </a:r>
            <a:r>
              <a:rPr lang="en-US" dirty="0"/>
              <a:t>/</a:t>
            </a:r>
            <a:r>
              <a:rPr lang="en-US" dirty="0" err="1"/>
              <a:t>OWASP_Internet_of_Things_Project</a:t>
            </a:r>
            <a:endParaRPr lang="en-US" dirty="0"/>
          </a:p>
        </p:txBody>
      </p:sp>
    </p:spTree>
    <p:extLst>
      <p:ext uri="{BB962C8B-B14F-4D97-AF65-F5344CB8AC3E}">
        <p14:creationId xmlns:p14="http://schemas.microsoft.com/office/powerpoint/2010/main" val="377643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OWASP </a:t>
            </a:r>
            <a:r>
              <a:rPr lang="en-US" dirty="0" err="1"/>
              <a:t>IoT</a:t>
            </a:r>
            <a:r>
              <a:rPr lang="en-US" dirty="0"/>
              <a:t> Top 10</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852007215"/>
              </p:ext>
            </p:extLst>
          </p:nvPr>
        </p:nvGraphicFramePr>
        <p:xfrm>
          <a:off x="562235" y="1565906"/>
          <a:ext cx="8229600" cy="5111183"/>
        </p:xfrm>
        <a:graphic>
          <a:graphicData uri="http://schemas.openxmlformats.org/drawingml/2006/table">
            <a:tbl>
              <a:tblPr firstRow="1" bandRow="1">
                <a:tableStyleId>{5C22544A-7EE6-4342-B048-85BDC9FD1C3A}</a:tableStyleId>
              </a:tblPr>
              <a:tblGrid>
                <a:gridCol w="2130476">
                  <a:extLst>
                    <a:ext uri="{9D8B030D-6E8A-4147-A177-3AD203B41FA5}">
                      <a16:colId xmlns:a16="http://schemas.microsoft.com/office/drawing/2014/main" val="20000"/>
                    </a:ext>
                  </a:extLst>
                </a:gridCol>
                <a:gridCol w="2893233">
                  <a:extLst>
                    <a:ext uri="{9D8B030D-6E8A-4147-A177-3AD203B41FA5}">
                      <a16:colId xmlns:a16="http://schemas.microsoft.com/office/drawing/2014/main" val="20001"/>
                    </a:ext>
                  </a:extLst>
                </a:gridCol>
                <a:gridCol w="3205891">
                  <a:extLst>
                    <a:ext uri="{9D8B030D-6E8A-4147-A177-3AD203B41FA5}">
                      <a16:colId xmlns:a16="http://schemas.microsoft.com/office/drawing/2014/main" val="20002"/>
                    </a:ext>
                  </a:extLst>
                </a:gridCol>
              </a:tblGrid>
              <a:tr h="263171">
                <a:tc>
                  <a:txBody>
                    <a:bodyPr/>
                    <a:lstStyle/>
                    <a:p>
                      <a:r>
                        <a:rPr lang="en-US" sz="1200" dirty="0"/>
                        <a:t>Category </a:t>
                      </a:r>
                    </a:p>
                  </a:txBody>
                  <a:tcPr anchor="ctr"/>
                </a:tc>
                <a:tc>
                  <a:txBody>
                    <a:bodyPr/>
                    <a:lstStyle/>
                    <a:p>
                      <a:r>
                        <a:rPr lang="en-US" sz="1200"/>
                        <a:t>IoT Security Consideration </a:t>
                      </a:r>
                    </a:p>
                  </a:txBody>
                  <a:tcPr anchor="ctr"/>
                </a:tc>
                <a:tc>
                  <a:txBody>
                    <a:bodyPr/>
                    <a:lstStyle/>
                    <a:p>
                      <a:r>
                        <a:rPr lang="en-US" sz="1200"/>
                        <a:t>Recommendations </a:t>
                      </a:r>
                    </a:p>
                  </a:txBody>
                  <a:tcPr anchor="ctr"/>
                </a:tc>
                <a:extLst>
                  <a:ext uri="{0D108BD9-81ED-4DB2-BD59-A6C34878D82A}">
                    <a16:rowId xmlns:a16="http://schemas.microsoft.com/office/drawing/2014/main" val="10000"/>
                  </a:ext>
                </a:extLst>
              </a:tr>
              <a:tr h="585635">
                <a:tc>
                  <a:txBody>
                    <a:bodyPr/>
                    <a:lstStyle/>
                    <a:p>
                      <a:r>
                        <a:rPr lang="en-US" sz="1000" b="1" dirty="0"/>
                        <a:t>I1: Insecure Web Interface</a:t>
                      </a:r>
                      <a:r>
                        <a:rPr lang="en-US" sz="1000" dirty="0"/>
                        <a:t> </a:t>
                      </a:r>
                    </a:p>
                  </a:txBody>
                  <a:tcPr/>
                </a:tc>
                <a:tc>
                  <a:txBody>
                    <a:bodyPr/>
                    <a:lstStyle/>
                    <a:p>
                      <a:pPr>
                        <a:buFont typeface="Arial"/>
                        <a:buChar char="•"/>
                      </a:pPr>
                      <a:r>
                        <a:rPr lang="en-US" sz="1000" dirty="0"/>
                        <a:t>Ensure that any web interface coding is written to prevent the use of weak passwords …</a:t>
                      </a:r>
                    </a:p>
                  </a:txBody>
                  <a:tcPr/>
                </a:tc>
                <a:tc>
                  <a:txBody>
                    <a:bodyPr/>
                    <a:lstStyle/>
                    <a:p>
                      <a:r>
                        <a:rPr lang="en-US" sz="1000" dirty="0"/>
                        <a:t>When building a web interface consider implementing lessons learned from web application security. Employ a </a:t>
                      </a:r>
                      <a:r>
                        <a:rPr lang="en-US" sz="1000" dirty="0">
                          <a:hlinkClick r:id="rId2"/>
                        </a:rPr>
                        <a:t>framework</a:t>
                      </a:r>
                      <a:r>
                        <a:rPr lang="en-US" sz="1000" dirty="0"/>
                        <a:t> that utilizes security …</a:t>
                      </a:r>
                    </a:p>
                  </a:txBody>
                  <a:tcPr/>
                </a:tc>
                <a:extLst>
                  <a:ext uri="{0D108BD9-81ED-4DB2-BD59-A6C34878D82A}">
                    <a16:rowId xmlns:a16="http://schemas.microsoft.com/office/drawing/2014/main" val="10001"/>
                  </a:ext>
                </a:extLst>
              </a:tr>
              <a:tr h="400408">
                <a:tc>
                  <a:txBody>
                    <a:bodyPr/>
                    <a:lstStyle/>
                    <a:p>
                      <a:r>
                        <a:rPr lang="en-US" sz="1000" b="1"/>
                        <a:t>I2: Insufficient Authentication/Authorization</a:t>
                      </a:r>
                      <a:r>
                        <a:rPr lang="en-US" sz="1000"/>
                        <a:t> </a:t>
                      </a:r>
                    </a:p>
                  </a:txBody>
                  <a:tcPr/>
                </a:tc>
                <a:tc>
                  <a:txBody>
                    <a:bodyPr/>
                    <a:lstStyle/>
                    <a:p>
                      <a:pPr>
                        <a:buFont typeface="Arial"/>
                        <a:buChar char="•"/>
                      </a:pPr>
                      <a:r>
                        <a:rPr lang="en-US" sz="1000" dirty="0"/>
                        <a:t>Ensure that applications are written to require strong passwords where authentication is needed …</a:t>
                      </a:r>
                    </a:p>
                  </a:txBody>
                  <a:tcPr/>
                </a:tc>
                <a:tc>
                  <a:txBody>
                    <a:bodyPr/>
                    <a:lstStyle/>
                    <a:p>
                      <a:r>
                        <a:rPr lang="en-US" sz="1000" dirty="0"/>
                        <a:t>Refer to the </a:t>
                      </a:r>
                      <a:r>
                        <a:rPr lang="en-US" sz="1000" dirty="0">
                          <a:hlinkClick r:id="rId3"/>
                        </a:rPr>
                        <a:t>OWASP Authentication Cheat Sheet</a:t>
                      </a:r>
                      <a:r>
                        <a:rPr lang="en-US" sz="1000" dirty="0"/>
                        <a:t> </a:t>
                      </a:r>
                    </a:p>
                  </a:txBody>
                  <a:tcPr/>
                </a:tc>
                <a:extLst>
                  <a:ext uri="{0D108BD9-81ED-4DB2-BD59-A6C34878D82A}">
                    <a16:rowId xmlns:a16="http://schemas.microsoft.com/office/drawing/2014/main" val="10002"/>
                  </a:ext>
                </a:extLst>
              </a:tr>
              <a:tr h="405440">
                <a:tc>
                  <a:txBody>
                    <a:bodyPr/>
                    <a:lstStyle/>
                    <a:p>
                      <a:r>
                        <a:rPr lang="en-US" sz="1000" b="1"/>
                        <a:t>I3: Insecure Network Services</a:t>
                      </a:r>
                      <a:r>
                        <a:rPr lang="en-US" sz="1000"/>
                        <a:t> </a:t>
                      </a:r>
                    </a:p>
                  </a:txBody>
                  <a:tcPr/>
                </a:tc>
                <a:tc>
                  <a:txBody>
                    <a:bodyPr/>
                    <a:lstStyle/>
                    <a:p>
                      <a:pPr>
                        <a:buFont typeface="Arial"/>
                        <a:buChar char="•"/>
                      </a:pPr>
                      <a:r>
                        <a:rPr lang="en-US" sz="1000" dirty="0"/>
                        <a:t>Ensure applications that use network services don't respond poorly to buffer overflow, fuzzing …</a:t>
                      </a:r>
                    </a:p>
                  </a:txBody>
                  <a:tcPr/>
                </a:tc>
                <a:tc>
                  <a:txBody>
                    <a:bodyPr/>
                    <a:lstStyle/>
                    <a:p>
                      <a:r>
                        <a:rPr lang="en-US" sz="1000" dirty="0"/>
                        <a:t>Try to utilize tested, proven, networking stacks and interfaces that handle exceptions gracefully... </a:t>
                      </a:r>
                    </a:p>
                  </a:txBody>
                  <a:tcPr/>
                </a:tc>
                <a:extLst>
                  <a:ext uri="{0D108BD9-81ED-4DB2-BD59-A6C34878D82A}">
                    <a16:rowId xmlns:a16="http://schemas.microsoft.com/office/drawing/2014/main" val="10003"/>
                  </a:ext>
                </a:extLst>
              </a:tr>
              <a:tr h="405440">
                <a:tc>
                  <a:txBody>
                    <a:bodyPr/>
                    <a:lstStyle/>
                    <a:p>
                      <a:r>
                        <a:rPr lang="en-US" sz="1000" b="1"/>
                        <a:t>I4: Lack of Transport Encryption</a:t>
                      </a:r>
                      <a:r>
                        <a:rPr lang="en-US" sz="1000"/>
                        <a:t> </a:t>
                      </a:r>
                    </a:p>
                  </a:txBody>
                  <a:tcPr/>
                </a:tc>
                <a:tc>
                  <a:txBody>
                    <a:bodyPr/>
                    <a:lstStyle/>
                    <a:p>
                      <a:pPr>
                        <a:buFont typeface="Arial"/>
                        <a:buChar char="•"/>
                      </a:pPr>
                      <a:r>
                        <a:rPr lang="en-US" sz="1000" dirty="0"/>
                        <a:t>Ensure all applications are written to make use of encrypted communication between devices…</a:t>
                      </a:r>
                    </a:p>
                  </a:txBody>
                  <a:tcPr/>
                </a:tc>
                <a:tc>
                  <a:txBody>
                    <a:bodyPr/>
                    <a:lstStyle/>
                    <a:p>
                      <a:r>
                        <a:rPr lang="en-US" sz="1000" dirty="0"/>
                        <a:t>Utilize encrypted protocols wherever possible to protect all data in transit…</a:t>
                      </a:r>
                    </a:p>
                  </a:txBody>
                  <a:tcPr/>
                </a:tc>
                <a:extLst>
                  <a:ext uri="{0D108BD9-81ED-4DB2-BD59-A6C34878D82A}">
                    <a16:rowId xmlns:a16="http://schemas.microsoft.com/office/drawing/2014/main" val="10004"/>
                  </a:ext>
                </a:extLst>
              </a:tr>
              <a:tr h="430740">
                <a:tc>
                  <a:txBody>
                    <a:bodyPr/>
                    <a:lstStyle/>
                    <a:p>
                      <a:r>
                        <a:rPr lang="en-US" sz="1000" b="1"/>
                        <a:t>I5: Privacy Concerns</a:t>
                      </a:r>
                      <a:r>
                        <a:rPr lang="en-US" sz="1000"/>
                        <a:t> </a:t>
                      </a:r>
                    </a:p>
                  </a:txBody>
                  <a:tcPr/>
                </a:tc>
                <a:tc>
                  <a:txBody>
                    <a:bodyPr/>
                    <a:lstStyle/>
                    <a:p>
                      <a:pPr>
                        <a:buFont typeface="Arial"/>
                        <a:buChar char="•"/>
                      </a:pPr>
                      <a:r>
                        <a:rPr lang="en-US" sz="1000" dirty="0"/>
                        <a:t>Ensure only the minimal amount of personal information is collected from consumers …</a:t>
                      </a:r>
                    </a:p>
                  </a:txBody>
                  <a:tcPr/>
                </a:tc>
                <a:tc>
                  <a:txBody>
                    <a:bodyPr/>
                    <a:lstStyle/>
                    <a:p>
                      <a:r>
                        <a:rPr lang="en-US" sz="1000" dirty="0"/>
                        <a:t>Data can present unintended privacy concerns when aggregated…</a:t>
                      </a:r>
                    </a:p>
                  </a:txBody>
                  <a:tcPr/>
                </a:tc>
                <a:extLst>
                  <a:ext uri="{0D108BD9-81ED-4DB2-BD59-A6C34878D82A}">
                    <a16:rowId xmlns:a16="http://schemas.microsoft.com/office/drawing/2014/main" val="10005"/>
                  </a:ext>
                </a:extLst>
              </a:tr>
              <a:tr h="543895">
                <a:tc>
                  <a:txBody>
                    <a:bodyPr/>
                    <a:lstStyle/>
                    <a:p>
                      <a:r>
                        <a:rPr lang="en-US" sz="1000" b="1"/>
                        <a:t>I6: Insecure Cloud Interface</a:t>
                      </a:r>
                      <a:r>
                        <a:rPr lang="en-US" sz="1000"/>
                        <a:t> </a:t>
                      </a:r>
                    </a:p>
                  </a:txBody>
                  <a:tcPr/>
                </a:tc>
                <a:tc>
                  <a:txBody>
                    <a:bodyPr/>
                    <a:lstStyle/>
                    <a:p>
                      <a:pPr>
                        <a:buFont typeface="Arial"/>
                        <a:buChar char="•"/>
                      </a:pPr>
                      <a:r>
                        <a:rPr lang="en-US" sz="1000" dirty="0"/>
                        <a:t>Ensure all cloud interfaces are reviewed for security vulnerabilities (e.g. API interfaces and cloud-based web interfaces) …</a:t>
                      </a:r>
                    </a:p>
                  </a:txBody>
                  <a:tcPr/>
                </a:tc>
                <a:tc>
                  <a:txBody>
                    <a:bodyPr/>
                    <a:lstStyle/>
                    <a:p>
                      <a:r>
                        <a:rPr lang="en-US" sz="1000" dirty="0"/>
                        <a:t>Cloud security presents unique security considerations, as well as countermeasures. Be sure to consult your cloud provider about options for security mechanisms…</a:t>
                      </a:r>
                    </a:p>
                  </a:txBody>
                  <a:tcPr/>
                </a:tc>
                <a:extLst>
                  <a:ext uri="{0D108BD9-81ED-4DB2-BD59-A6C34878D82A}">
                    <a16:rowId xmlns:a16="http://schemas.microsoft.com/office/drawing/2014/main" val="10006"/>
                  </a:ext>
                </a:extLst>
              </a:tr>
              <a:tr h="405440">
                <a:tc>
                  <a:txBody>
                    <a:bodyPr/>
                    <a:lstStyle/>
                    <a:p>
                      <a:r>
                        <a:rPr lang="en-US" sz="1000" b="1"/>
                        <a:t>I7: Insecure Mobile Interface</a:t>
                      </a:r>
                      <a:r>
                        <a:rPr lang="en-US" sz="1000"/>
                        <a:t> </a:t>
                      </a:r>
                    </a:p>
                  </a:txBody>
                  <a:tcPr/>
                </a:tc>
                <a:tc>
                  <a:txBody>
                    <a:bodyPr/>
                    <a:lstStyle/>
                    <a:p>
                      <a:pPr>
                        <a:buFont typeface="Arial"/>
                        <a:buChar char="•"/>
                      </a:pPr>
                      <a:r>
                        <a:rPr lang="en-US" sz="1000" dirty="0"/>
                        <a:t>Ensure that any mobile application coding is written to disallows weak passwords …</a:t>
                      </a:r>
                    </a:p>
                  </a:txBody>
                  <a:tcPr/>
                </a:tc>
                <a:tc>
                  <a:txBody>
                    <a:bodyPr/>
                    <a:lstStyle/>
                    <a:p>
                      <a:r>
                        <a:rPr lang="en-US" sz="1000" dirty="0"/>
                        <a:t>Mobile interfaces to </a:t>
                      </a:r>
                      <a:r>
                        <a:rPr lang="en-US" sz="1000" dirty="0" err="1"/>
                        <a:t>IoT</a:t>
                      </a:r>
                      <a:r>
                        <a:rPr lang="en-US" sz="1000" dirty="0"/>
                        <a:t> ecosystems require targeted security. Consult the </a:t>
                      </a:r>
                      <a:r>
                        <a:rPr lang="en-US" sz="1000" dirty="0">
                          <a:hlinkClick r:id="rId4"/>
                        </a:rPr>
                        <a:t>OWASP Mobile </a:t>
                      </a:r>
                      <a:r>
                        <a:rPr lang="en-US" sz="1000" dirty="0"/>
                        <a:t>…</a:t>
                      </a:r>
                    </a:p>
                  </a:txBody>
                  <a:tcPr/>
                </a:tc>
                <a:extLst>
                  <a:ext uri="{0D108BD9-81ED-4DB2-BD59-A6C34878D82A}">
                    <a16:rowId xmlns:a16="http://schemas.microsoft.com/office/drawing/2014/main" val="10007"/>
                  </a:ext>
                </a:extLst>
              </a:tr>
              <a:tr h="526342">
                <a:tc>
                  <a:txBody>
                    <a:bodyPr/>
                    <a:lstStyle/>
                    <a:p>
                      <a:r>
                        <a:rPr lang="en-US" sz="1000" b="1"/>
                        <a:t>I8: Insufficient Security Configurability</a:t>
                      </a:r>
                      <a:r>
                        <a:rPr lang="en-US" sz="1000"/>
                        <a:t> </a:t>
                      </a:r>
                    </a:p>
                  </a:txBody>
                  <a:tcPr/>
                </a:tc>
                <a:tc>
                  <a:txBody>
                    <a:bodyPr/>
                    <a:lstStyle/>
                    <a:p>
                      <a:pPr>
                        <a:buFont typeface="Arial"/>
                        <a:buChar char="•"/>
                      </a:pPr>
                      <a:r>
                        <a:rPr lang="en-US" sz="1000" dirty="0"/>
                        <a:t>Ensure applications are written to include password security options (e.g. Enabling 20 character passwords or enabling two-factor authentication)…</a:t>
                      </a:r>
                    </a:p>
                  </a:txBody>
                  <a:tcPr/>
                </a:tc>
                <a:tc>
                  <a:txBody>
                    <a:bodyPr/>
                    <a:lstStyle/>
                    <a:p>
                      <a:r>
                        <a:rPr lang="en-US" sz="1000" dirty="0"/>
                        <a:t>Security can be a value proposition. Design should take into consideration a sliding scale of security requirements…</a:t>
                      </a:r>
                    </a:p>
                  </a:txBody>
                  <a:tcPr/>
                </a:tc>
                <a:extLst>
                  <a:ext uri="{0D108BD9-81ED-4DB2-BD59-A6C34878D82A}">
                    <a16:rowId xmlns:a16="http://schemas.microsoft.com/office/drawing/2014/main" val="10008"/>
                  </a:ext>
                </a:extLst>
              </a:tr>
              <a:tr h="405440">
                <a:tc>
                  <a:txBody>
                    <a:bodyPr/>
                    <a:lstStyle/>
                    <a:p>
                      <a:r>
                        <a:rPr lang="en-US" sz="1000" b="1"/>
                        <a:t>I9: Insecure Software/Firmware</a:t>
                      </a:r>
                      <a:r>
                        <a:rPr lang="en-US" sz="1000"/>
                        <a:t> </a:t>
                      </a:r>
                    </a:p>
                  </a:txBody>
                  <a:tcPr/>
                </a:tc>
                <a:tc>
                  <a:txBody>
                    <a:bodyPr/>
                    <a:lstStyle/>
                    <a:p>
                      <a:pPr>
                        <a:buFont typeface="Arial"/>
                        <a:buChar char="•"/>
                      </a:pPr>
                      <a:r>
                        <a:rPr lang="en-US" sz="1000" dirty="0"/>
                        <a:t>Ensure all applications are written to include update capability and can be updated quickly …</a:t>
                      </a:r>
                    </a:p>
                  </a:txBody>
                  <a:tcPr/>
                </a:tc>
                <a:tc>
                  <a:txBody>
                    <a:bodyPr/>
                    <a:lstStyle/>
                    <a:p>
                      <a:r>
                        <a:rPr lang="en-US" sz="1000" dirty="0"/>
                        <a:t>Many </a:t>
                      </a:r>
                      <a:r>
                        <a:rPr lang="en-US" sz="1000" dirty="0" err="1"/>
                        <a:t>IoT</a:t>
                      </a:r>
                      <a:r>
                        <a:rPr lang="en-US" sz="1000" dirty="0"/>
                        <a:t> deployments are either brownfield and/or have an extremely long deployment cycle... </a:t>
                      </a:r>
                    </a:p>
                  </a:txBody>
                  <a:tcPr/>
                </a:tc>
                <a:extLst>
                  <a:ext uri="{0D108BD9-81ED-4DB2-BD59-A6C34878D82A}">
                    <a16:rowId xmlns:a16="http://schemas.microsoft.com/office/drawing/2014/main" val="10009"/>
                  </a:ext>
                </a:extLst>
              </a:tr>
              <a:tr h="526342">
                <a:tc>
                  <a:txBody>
                    <a:bodyPr/>
                    <a:lstStyle/>
                    <a:p>
                      <a:r>
                        <a:rPr lang="en-US" sz="1000" b="1"/>
                        <a:t>I10: Poor Physical Security</a:t>
                      </a:r>
                      <a:r>
                        <a:rPr lang="en-US" sz="1000"/>
                        <a:t> </a:t>
                      </a:r>
                    </a:p>
                  </a:txBody>
                  <a:tcPr/>
                </a:tc>
                <a:tc>
                  <a:txBody>
                    <a:bodyPr/>
                    <a:lstStyle/>
                    <a:p>
                      <a:pPr>
                        <a:buFont typeface="Arial"/>
                        <a:buChar char="•"/>
                      </a:pPr>
                      <a:r>
                        <a:rPr lang="en-US" sz="1000" dirty="0"/>
                        <a:t>Ensure applications are written to utilize a minimal number of physical external ports (e.g. USB ports) on the device…</a:t>
                      </a:r>
                    </a:p>
                  </a:txBody>
                  <a:tcPr/>
                </a:tc>
                <a:tc>
                  <a:txBody>
                    <a:bodyPr/>
                    <a:lstStyle/>
                    <a:p>
                      <a:r>
                        <a:rPr lang="en-US" sz="1000" dirty="0"/>
                        <a:t>Plan on having </a:t>
                      </a:r>
                      <a:r>
                        <a:rPr lang="en-US" sz="1000" dirty="0" err="1"/>
                        <a:t>IoT</a:t>
                      </a:r>
                      <a:r>
                        <a:rPr lang="en-US" sz="1000" dirty="0"/>
                        <a:t> edge devices fall into malicious hands... </a:t>
                      </a:r>
                    </a:p>
                  </a:txBody>
                  <a:tcPr/>
                </a:tc>
                <a:extLst>
                  <a:ext uri="{0D108BD9-81ED-4DB2-BD59-A6C34878D82A}">
                    <a16:rowId xmlns:a16="http://schemas.microsoft.com/office/drawing/2014/main" val="10010"/>
                  </a:ext>
                </a:extLst>
              </a:tr>
            </a:tbl>
          </a:graphicData>
        </a:graphic>
      </p:graphicFrame>
      <p:sp>
        <p:nvSpPr>
          <p:cNvPr id="3" name="Footer Placeholder 2"/>
          <p:cNvSpPr>
            <a:spLocks noGrp="1"/>
          </p:cNvSpPr>
          <p:nvPr>
            <p:ph type="ftr" sz="quarter" idx="11"/>
          </p:nvPr>
        </p:nvSpPr>
        <p:spPr/>
        <p:txBody>
          <a:bodyPr/>
          <a:lstStyle/>
          <a:p>
            <a:r>
              <a:rPr lang="en-US"/>
              <a:t>©  Justin Klein Keane &lt;justin@madirish.net&gt;</a:t>
            </a:r>
          </a:p>
        </p:txBody>
      </p:sp>
    </p:spTree>
    <p:extLst>
      <p:ext uri="{BB962C8B-B14F-4D97-AF65-F5344CB8AC3E}">
        <p14:creationId xmlns:p14="http://schemas.microsoft.com/office/powerpoint/2010/main" val="26817881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Principles of </a:t>
            </a:r>
            <a:r>
              <a:rPr lang="en-US" dirty="0" err="1"/>
              <a:t>IoT</a:t>
            </a:r>
            <a:r>
              <a:rPr lang="en-US" dirty="0"/>
              <a:t> Security</a:t>
            </a:r>
          </a:p>
        </p:txBody>
      </p:sp>
      <p:sp>
        <p:nvSpPr>
          <p:cNvPr id="3" name="Content Placeholder 2"/>
          <p:cNvSpPr>
            <a:spLocks noGrp="1"/>
          </p:cNvSpPr>
          <p:nvPr>
            <p:ph sz="half" idx="1"/>
          </p:nvPr>
        </p:nvSpPr>
        <p:spPr/>
        <p:txBody>
          <a:bodyPr>
            <a:normAutofit fontScale="92500" lnSpcReduction="10000"/>
          </a:bodyPr>
          <a:lstStyle/>
          <a:p>
            <a:r>
              <a:rPr lang="en-US" dirty="0"/>
              <a:t>Assume a hostile edge</a:t>
            </a:r>
          </a:p>
          <a:p>
            <a:r>
              <a:rPr lang="en-US" dirty="0"/>
              <a:t>Test for scale</a:t>
            </a:r>
          </a:p>
          <a:p>
            <a:r>
              <a:rPr lang="en-US" dirty="0"/>
              <a:t>Internet of lies</a:t>
            </a:r>
          </a:p>
          <a:p>
            <a:r>
              <a:rPr lang="en-US" dirty="0"/>
              <a:t>Exploit autonomy</a:t>
            </a:r>
          </a:p>
          <a:p>
            <a:r>
              <a:rPr lang="en-US" dirty="0"/>
              <a:t>Expect isolation</a:t>
            </a:r>
          </a:p>
          <a:p>
            <a:r>
              <a:rPr lang="en-US" dirty="0"/>
              <a:t>Protect uniformly</a:t>
            </a:r>
          </a:p>
          <a:p>
            <a:r>
              <a:rPr lang="en-US" dirty="0"/>
              <a:t>Encryption is tricky</a:t>
            </a:r>
          </a:p>
          <a:p>
            <a:r>
              <a:rPr lang="en-US" dirty="0"/>
              <a:t>System hardening</a:t>
            </a:r>
          </a:p>
        </p:txBody>
      </p:sp>
      <p:sp>
        <p:nvSpPr>
          <p:cNvPr id="4" name="Content Placeholder 3"/>
          <p:cNvSpPr>
            <a:spLocks noGrp="1"/>
          </p:cNvSpPr>
          <p:nvPr>
            <p:ph sz="half" idx="2"/>
          </p:nvPr>
        </p:nvSpPr>
        <p:spPr/>
        <p:txBody>
          <a:bodyPr>
            <a:normAutofit fontScale="92500" lnSpcReduction="10000"/>
          </a:bodyPr>
          <a:lstStyle/>
          <a:p>
            <a:r>
              <a:rPr lang="en-US" dirty="0"/>
              <a:t>Limit what you can</a:t>
            </a:r>
          </a:p>
          <a:p>
            <a:r>
              <a:rPr lang="en-US" dirty="0"/>
              <a:t>Lifecycle support</a:t>
            </a:r>
          </a:p>
          <a:p>
            <a:r>
              <a:rPr lang="en-US" dirty="0"/>
              <a:t>Data in aggregate is unpredictable</a:t>
            </a:r>
          </a:p>
          <a:p>
            <a:r>
              <a:rPr lang="en-US" dirty="0"/>
              <a:t>Plan for the worst</a:t>
            </a:r>
          </a:p>
          <a:p>
            <a:r>
              <a:rPr lang="en-US" dirty="0"/>
              <a:t>The long haul</a:t>
            </a:r>
          </a:p>
          <a:p>
            <a:r>
              <a:rPr lang="en-US" dirty="0"/>
              <a:t>Attackers target weakness</a:t>
            </a:r>
          </a:p>
          <a:p>
            <a:r>
              <a:rPr lang="en-US" dirty="0"/>
              <a:t>Transitive ownership</a:t>
            </a:r>
          </a:p>
          <a:p>
            <a:r>
              <a:rPr lang="en-US" dirty="0"/>
              <a:t>N:N Authentication</a:t>
            </a:r>
          </a:p>
          <a:p>
            <a:endParaRPr lang="en-US" dirty="0"/>
          </a:p>
        </p:txBody>
      </p:sp>
      <p:sp>
        <p:nvSpPr>
          <p:cNvPr id="5" name="Footer Placeholder 4"/>
          <p:cNvSpPr>
            <a:spLocks noGrp="1"/>
          </p:cNvSpPr>
          <p:nvPr>
            <p:ph type="ftr" sz="quarter" idx="11"/>
          </p:nvPr>
        </p:nvSpPr>
        <p:spPr/>
        <p:txBody>
          <a:bodyPr/>
          <a:lstStyle/>
          <a:p>
            <a:r>
              <a:rPr lang="en-US"/>
              <a:t>©  Justin Klein Keane &lt;justin@madirish.net&gt;</a:t>
            </a:r>
          </a:p>
        </p:txBody>
      </p:sp>
    </p:spTree>
    <p:extLst>
      <p:ext uri="{BB962C8B-B14F-4D97-AF65-F5344CB8AC3E}">
        <p14:creationId xmlns:p14="http://schemas.microsoft.com/office/powerpoint/2010/main" val="13676899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Framework assessment</a:t>
            </a:r>
          </a:p>
        </p:txBody>
      </p:sp>
      <p:sp>
        <p:nvSpPr>
          <p:cNvPr id="6" name="Content Placeholder 5"/>
          <p:cNvSpPr>
            <a:spLocks noGrp="1"/>
          </p:cNvSpPr>
          <p:nvPr>
            <p:ph idx="1"/>
          </p:nvPr>
        </p:nvSpPr>
        <p:spPr/>
        <p:txBody>
          <a:bodyPr/>
          <a:lstStyle/>
          <a:p>
            <a:r>
              <a:rPr lang="en-US" dirty="0"/>
              <a:t>Based on a prototypical </a:t>
            </a:r>
            <a:r>
              <a:rPr lang="en-US" dirty="0" err="1"/>
              <a:t>IoT</a:t>
            </a:r>
            <a:br>
              <a:rPr lang="en-US" dirty="0"/>
            </a:br>
            <a:r>
              <a:rPr lang="en-US" dirty="0"/>
              <a:t>deployment model</a:t>
            </a:r>
          </a:p>
          <a:p>
            <a:r>
              <a:rPr lang="en-US" dirty="0"/>
              <a:t>Designed like a checklist or </a:t>
            </a:r>
            <a:br>
              <a:rPr lang="en-US" dirty="0"/>
            </a:br>
            <a:r>
              <a:rPr lang="en-US" dirty="0"/>
              <a:t>benchmark</a:t>
            </a:r>
          </a:p>
        </p:txBody>
      </p:sp>
      <p:pic>
        <p:nvPicPr>
          <p:cNvPr id="7" name="Picture 6" descr="coffee_machine_256.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3647" y="574035"/>
            <a:ext cx="1488654" cy="1488654"/>
          </a:xfrm>
          <a:prstGeom prst="rect">
            <a:avLst/>
          </a:prstGeom>
        </p:spPr>
      </p:pic>
      <p:pic>
        <p:nvPicPr>
          <p:cNvPr id="8" name="Picture 7" descr="cloud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91572" y="4197920"/>
            <a:ext cx="2342075" cy="2342075"/>
          </a:xfrm>
          <a:prstGeom prst="rect">
            <a:avLst/>
          </a:prstGeom>
        </p:spPr>
      </p:pic>
      <p:pic>
        <p:nvPicPr>
          <p:cNvPr id="9" name="Picture 8" descr="Nexus One.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67431" y="4584912"/>
            <a:ext cx="1600553" cy="1600553"/>
          </a:xfrm>
          <a:prstGeom prst="rect">
            <a:avLst/>
          </a:prstGeom>
        </p:spPr>
      </p:pic>
      <p:pic>
        <p:nvPicPr>
          <p:cNvPr id="11" name="Picture 10" descr="DIR-600L_front.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20576" y="2698133"/>
            <a:ext cx="2098650" cy="1601601"/>
          </a:xfrm>
          <a:prstGeom prst="rect">
            <a:avLst/>
          </a:prstGeom>
        </p:spPr>
      </p:pic>
      <p:sp>
        <p:nvSpPr>
          <p:cNvPr id="12" name="Left-Right Arrow 11"/>
          <p:cNvSpPr/>
          <p:nvPr/>
        </p:nvSpPr>
        <p:spPr>
          <a:xfrm>
            <a:off x="2902781" y="5022357"/>
            <a:ext cx="1059898" cy="362832"/>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Left-Right Arrow 12"/>
          <p:cNvSpPr/>
          <p:nvPr/>
        </p:nvSpPr>
        <p:spPr>
          <a:xfrm rot="19662308">
            <a:off x="6172977" y="4554808"/>
            <a:ext cx="1059898" cy="362832"/>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Left-Right Arrow 13"/>
          <p:cNvSpPr/>
          <p:nvPr/>
        </p:nvSpPr>
        <p:spPr>
          <a:xfrm rot="5104001">
            <a:off x="6862403" y="2516716"/>
            <a:ext cx="1059898" cy="362832"/>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Footer Placeholder 2"/>
          <p:cNvSpPr>
            <a:spLocks noGrp="1"/>
          </p:cNvSpPr>
          <p:nvPr>
            <p:ph type="ftr" sz="quarter" idx="11"/>
          </p:nvPr>
        </p:nvSpPr>
        <p:spPr/>
        <p:txBody>
          <a:bodyPr/>
          <a:lstStyle/>
          <a:p>
            <a:r>
              <a:rPr lang="en-US"/>
              <a:t>©  Justin Klein Keane &lt;justin@madirish.net&gt;</a:t>
            </a:r>
          </a:p>
        </p:txBody>
      </p:sp>
    </p:spTree>
    <p:extLst>
      <p:ext uri="{BB962C8B-B14F-4D97-AF65-F5344CB8AC3E}">
        <p14:creationId xmlns:p14="http://schemas.microsoft.com/office/powerpoint/2010/main" val="13024258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Edge Considerations</a:t>
            </a:r>
          </a:p>
        </p:txBody>
      </p:sp>
      <p:sp>
        <p:nvSpPr>
          <p:cNvPr id="3" name="Content Placeholder 2"/>
          <p:cNvSpPr>
            <a:spLocks noGrp="1"/>
          </p:cNvSpPr>
          <p:nvPr>
            <p:ph idx="1"/>
          </p:nvPr>
        </p:nvSpPr>
        <p:spPr/>
        <p:txBody>
          <a:bodyPr/>
          <a:lstStyle/>
          <a:p>
            <a:r>
              <a:rPr lang="en-US" dirty="0"/>
              <a:t>Are communications encrypted?</a:t>
            </a:r>
          </a:p>
          <a:p>
            <a:r>
              <a:rPr lang="en-US" dirty="0"/>
              <a:t>Is storage encrypted?</a:t>
            </a:r>
          </a:p>
          <a:p>
            <a:r>
              <a:rPr lang="en-US" dirty="0"/>
              <a:t>How is logging performed?</a:t>
            </a:r>
          </a:p>
          <a:p>
            <a:r>
              <a:rPr lang="en-US" dirty="0"/>
              <a:t>Is there an updating mechanism?</a:t>
            </a:r>
          </a:p>
          <a:p>
            <a:r>
              <a:rPr lang="en-US" dirty="0"/>
              <a:t>Are there default passwords?</a:t>
            </a:r>
          </a:p>
          <a:p>
            <a:r>
              <a:rPr lang="en-US" dirty="0"/>
              <a:t>What are the offline security features?</a:t>
            </a:r>
          </a:p>
          <a:p>
            <a:r>
              <a:rPr lang="en-US" dirty="0"/>
              <a:t>Is transitive ownership addressed?</a:t>
            </a:r>
          </a:p>
        </p:txBody>
      </p:sp>
      <p:sp>
        <p:nvSpPr>
          <p:cNvPr id="4" name="Footer Placeholder 3"/>
          <p:cNvSpPr>
            <a:spLocks noGrp="1"/>
          </p:cNvSpPr>
          <p:nvPr>
            <p:ph type="ftr" sz="quarter" idx="11"/>
          </p:nvPr>
        </p:nvSpPr>
        <p:spPr/>
        <p:txBody>
          <a:bodyPr/>
          <a:lstStyle/>
          <a:p>
            <a:r>
              <a:rPr lang="en-US"/>
              <a:t>©  Justin Klein Keane &lt;justin@madirish.net&gt;</a:t>
            </a:r>
          </a:p>
        </p:txBody>
      </p:sp>
    </p:spTree>
    <p:extLst>
      <p:ext uri="{BB962C8B-B14F-4D97-AF65-F5344CB8AC3E}">
        <p14:creationId xmlns:p14="http://schemas.microsoft.com/office/powerpoint/2010/main" val="8117730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Gateway Considerations</a:t>
            </a:r>
          </a:p>
        </p:txBody>
      </p:sp>
      <p:sp>
        <p:nvSpPr>
          <p:cNvPr id="3" name="Content Placeholder 2"/>
          <p:cNvSpPr>
            <a:spLocks noGrp="1"/>
          </p:cNvSpPr>
          <p:nvPr>
            <p:ph idx="1"/>
          </p:nvPr>
        </p:nvSpPr>
        <p:spPr/>
        <p:txBody>
          <a:bodyPr/>
          <a:lstStyle/>
          <a:p>
            <a:r>
              <a:rPr lang="en-US" dirty="0"/>
              <a:t>Is encryption interrupted?</a:t>
            </a:r>
          </a:p>
          <a:p>
            <a:r>
              <a:rPr lang="en-US" dirty="0"/>
              <a:t>Is there replay and denial of service defensive capabilities?</a:t>
            </a:r>
          </a:p>
          <a:p>
            <a:r>
              <a:rPr lang="en-US" dirty="0"/>
              <a:t>Is there local storage?  Is it encrypted?</a:t>
            </a:r>
          </a:p>
          <a:p>
            <a:r>
              <a:rPr lang="en-US" dirty="0"/>
              <a:t>Is there anomaly detection capability?</a:t>
            </a:r>
          </a:p>
          <a:p>
            <a:r>
              <a:rPr lang="en-US" dirty="0"/>
              <a:t>Is there logging and alerting?</a:t>
            </a:r>
          </a:p>
        </p:txBody>
      </p:sp>
      <p:sp>
        <p:nvSpPr>
          <p:cNvPr id="4" name="Footer Placeholder 3"/>
          <p:cNvSpPr>
            <a:spLocks noGrp="1"/>
          </p:cNvSpPr>
          <p:nvPr>
            <p:ph type="ftr" sz="quarter" idx="11"/>
          </p:nvPr>
        </p:nvSpPr>
        <p:spPr/>
        <p:txBody>
          <a:bodyPr/>
          <a:lstStyle/>
          <a:p>
            <a:r>
              <a:rPr lang="en-US"/>
              <a:t>©  Justin Klein Keane &lt;justin@madirish.net&gt;</a:t>
            </a:r>
          </a:p>
        </p:txBody>
      </p:sp>
    </p:spTree>
    <p:extLst>
      <p:ext uri="{BB962C8B-B14F-4D97-AF65-F5344CB8AC3E}">
        <p14:creationId xmlns:p14="http://schemas.microsoft.com/office/powerpoint/2010/main" val="38570173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Cloud Considerations</a:t>
            </a:r>
          </a:p>
        </p:txBody>
      </p:sp>
      <p:sp>
        <p:nvSpPr>
          <p:cNvPr id="3" name="Content Placeholder 2"/>
          <p:cNvSpPr>
            <a:spLocks noGrp="1"/>
          </p:cNvSpPr>
          <p:nvPr>
            <p:ph idx="1"/>
          </p:nvPr>
        </p:nvSpPr>
        <p:spPr/>
        <p:txBody>
          <a:bodyPr>
            <a:normAutofit fontScale="92500" lnSpcReduction="10000"/>
          </a:bodyPr>
          <a:lstStyle/>
          <a:p>
            <a:r>
              <a:rPr lang="en-US" dirty="0"/>
              <a:t>Is there a secure web interface?</a:t>
            </a:r>
          </a:p>
          <a:p>
            <a:r>
              <a:rPr lang="en-US" dirty="0"/>
              <a:t>Is there data classification and segregation?</a:t>
            </a:r>
          </a:p>
          <a:p>
            <a:r>
              <a:rPr lang="en-US" dirty="0"/>
              <a:t>Is there security event reporting?</a:t>
            </a:r>
          </a:p>
          <a:p>
            <a:r>
              <a:rPr lang="en-US" dirty="0"/>
              <a:t>How are 3</a:t>
            </a:r>
            <a:r>
              <a:rPr lang="en-US" baseline="30000" dirty="0"/>
              <a:t>rd</a:t>
            </a:r>
            <a:r>
              <a:rPr lang="en-US" dirty="0"/>
              <a:t> party components tracked/updated?</a:t>
            </a:r>
          </a:p>
          <a:p>
            <a:r>
              <a:rPr lang="en-US" dirty="0"/>
              <a:t>Is there an audit capability?</a:t>
            </a:r>
          </a:p>
          <a:p>
            <a:r>
              <a:rPr lang="en-US" dirty="0"/>
              <a:t>Is there interface segregation?</a:t>
            </a:r>
          </a:p>
          <a:p>
            <a:r>
              <a:rPr lang="en-US" dirty="0"/>
              <a:t>Is there complex, multifactor authentication allowed?</a:t>
            </a:r>
          </a:p>
        </p:txBody>
      </p:sp>
      <p:sp>
        <p:nvSpPr>
          <p:cNvPr id="4" name="Footer Placeholder 3"/>
          <p:cNvSpPr>
            <a:spLocks noGrp="1"/>
          </p:cNvSpPr>
          <p:nvPr>
            <p:ph type="ftr" sz="quarter" idx="11"/>
          </p:nvPr>
        </p:nvSpPr>
        <p:spPr/>
        <p:txBody>
          <a:bodyPr/>
          <a:lstStyle/>
          <a:p>
            <a:r>
              <a:rPr lang="en-US"/>
              <a:t>©  Justin Klein Keane &lt;justin@madirish.net&gt;</a:t>
            </a:r>
          </a:p>
        </p:txBody>
      </p:sp>
    </p:spTree>
    <p:extLst>
      <p:ext uri="{BB962C8B-B14F-4D97-AF65-F5344CB8AC3E}">
        <p14:creationId xmlns:p14="http://schemas.microsoft.com/office/powerpoint/2010/main" val="34438495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Mobile Considerations</a:t>
            </a:r>
          </a:p>
        </p:txBody>
      </p:sp>
      <p:sp>
        <p:nvSpPr>
          <p:cNvPr id="3" name="Content Placeholder 2"/>
          <p:cNvSpPr>
            <a:spLocks noGrp="1"/>
          </p:cNvSpPr>
          <p:nvPr>
            <p:ph idx="1"/>
          </p:nvPr>
        </p:nvSpPr>
        <p:spPr/>
        <p:txBody>
          <a:bodyPr>
            <a:normAutofit lnSpcReduction="10000"/>
          </a:bodyPr>
          <a:lstStyle/>
          <a:p>
            <a:r>
              <a:rPr lang="en-US" dirty="0"/>
              <a:t>What countermeasures are in place for theft or loss of device?</a:t>
            </a:r>
          </a:p>
          <a:p>
            <a:r>
              <a:rPr lang="en-US" dirty="0"/>
              <a:t>Does the mobile authentication degrade other component security?</a:t>
            </a:r>
          </a:p>
          <a:p>
            <a:r>
              <a:rPr lang="en-US" dirty="0"/>
              <a:t>Is local storage done securely?</a:t>
            </a:r>
          </a:p>
          <a:p>
            <a:r>
              <a:rPr lang="en-US" dirty="0"/>
              <a:t>Is there an audit trail of mobile interactions?</a:t>
            </a:r>
          </a:p>
          <a:p>
            <a:r>
              <a:rPr lang="en-US" dirty="0"/>
              <a:t>Can mobile be used to enhance authentication for other components?</a:t>
            </a:r>
          </a:p>
        </p:txBody>
      </p:sp>
      <p:sp>
        <p:nvSpPr>
          <p:cNvPr id="4" name="Footer Placeholder 3"/>
          <p:cNvSpPr>
            <a:spLocks noGrp="1"/>
          </p:cNvSpPr>
          <p:nvPr>
            <p:ph type="ftr" sz="quarter" idx="11"/>
          </p:nvPr>
        </p:nvSpPr>
        <p:spPr/>
        <p:txBody>
          <a:bodyPr/>
          <a:lstStyle/>
          <a:p>
            <a:r>
              <a:rPr lang="en-US"/>
              <a:t>©  Justin Klein Keane &lt;justin@madirish.net&gt;</a:t>
            </a:r>
          </a:p>
        </p:txBody>
      </p:sp>
    </p:spTree>
    <p:extLst>
      <p:ext uri="{BB962C8B-B14F-4D97-AF65-F5344CB8AC3E}">
        <p14:creationId xmlns:p14="http://schemas.microsoft.com/office/powerpoint/2010/main" val="16524451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Final Thoughts</a:t>
            </a:r>
          </a:p>
        </p:txBody>
      </p:sp>
      <p:sp>
        <p:nvSpPr>
          <p:cNvPr id="3" name="Content Placeholder 2"/>
          <p:cNvSpPr>
            <a:spLocks noGrp="1"/>
          </p:cNvSpPr>
          <p:nvPr>
            <p:ph idx="1"/>
          </p:nvPr>
        </p:nvSpPr>
        <p:spPr/>
        <p:txBody>
          <a:bodyPr/>
          <a:lstStyle/>
          <a:p>
            <a:r>
              <a:rPr lang="en-US" dirty="0"/>
              <a:t>Privacy in realms of big data is a problem</a:t>
            </a:r>
          </a:p>
          <a:p>
            <a:pPr lvl="1"/>
            <a:r>
              <a:rPr lang="en-US" dirty="0"/>
              <a:t>No real technical solution to this one</a:t>
            </a:r>
          </a:p>
          <a:p>
            <a:r>
              <a:rPr lang="en-US" dirty="0"/>
              <a:t>Regulation is probably coming</a:t>
            </a:r>
          </a:p>
          <a:p>
            <a:pPr lvl="1"/>
            <a:r>
              <a:rPr lang="en-US" dirty="0"/>
              <a:t>FTC set to release guidelines next year</a:t>
            </a:r>
          </a:p>
          <a:p>
            <a:r>
              <a:rPr lang="en-US" dirty="0"/>
              <a:t>Consumers may eschew security but business won’t</a:t>
            </a:r>
          </a:p>
          <a:p>
            <a:r>
              <a:rPr lang="en-US" dirty="0"/>
              <a:t>Security can be a differentiator</a:t>
            </a:r>
          </a:p>
        </p:txBody>
      </p:sp>
      <p:sp>
        <p:nvSpPr>
          <p:cNvPr id="4" name="Footer Placeholder 3"/>
          <p:cNvSpPr>
            <a:spLocks noGrp="1"/>
          </p:cNvSpPr>
          <p:nvPr>
            <p:ph type="ftr" sz="quarter" idx="11"/>
          </p:nvPr>
        </p:nvSpPr>
        <p:spPr/>
        <p:txBody>
          <a:bodyPr/>
          <a:lstStyle/>
          <a:p>
            <a:r>
              <a:rPr lang="en-US"/>
              <a:t>©  Justin Klein Keane &lt;justin@madirish.net&gt;</a:t>
            </a:r>
          </a:p>
        </p:txBody>
      </p:sp>
    </p:spTree>
    <p:extLst>
      <p:ext uri="{BB962C8B-B14F-4D97-AF65-F5344CB8AC3E}">
        <p14:creationId xmlns:p14="http://schemas.microsoft.com/office/powerpoint/2010/main" val="39164243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Organizations</a:t>
            </a:r>
          </a:p>
        </p:txBody>
      </p:sp>
      <p:pic>
        <p:nvPicPr>
          <p:cNvPr id="4" name="Picture 3"/>
          <p:cNvPicPr>
            <a:picLocks noChangeAspect="1"/>
          </p:cNvPicPr>
          <p:nvPr/>
        </p:nvPicPr>
        <p:blipFill>
          <a:blip r:embed="rId2"/>
          <a:stretch>
            <a:fillRect/>
          </a:stretch>
        </p:blipFill>
        <p:spPr>
          <a:xfrm>
            <a:off x="815347" y="1417638"/>
            <a:ext cx="3048000" cy="2108200"/>
          </a:xfrm>
          <a:prstGeom prst="rect">
            <a:avLst/>
          </a:prstGeom>
        </p:spPr>
      </p:pic>
      <p:pic>
        <p:nvPicPr>
          <p:cNvPr id="5" name="Picture 4"/>
          <p:cNvPicPr>
            <a:picLocks noChangeAspect="1"/>
          </p:cNvPicPr>
          <p:nvPr/>
        </p:nvPicPr>
        <p:blipFill>
          <a:blip r:embed="rId3"/>
          <a:stretch>
            <a:fillRect/>
          </a:stretch>
        </p:blipFill>
        <p:spPr>
          <a:xfrm>
            <a:off x="4366739" y="4927892"/>
            <a:ext cx="4127500" cy="508000"/>
          </a:xfrm>
          <a:prstGeom prst="rect">
            <a:avLst/>
          </a:prstGeom>
        </p:spPr>
      </p:pic>
      <p:pic>
        <p:nvPicPr>
          <p:cNvPr id="6" name="Picture 5"/>
          <p:cNvPicPr>
            <a:picLocks noChangeAspect="1"/>
          </p:cNvPicPr>
          <p:nvPr/>
        </p:nvPicPr>
        <p:blipFill>
          <a:blip r:embed="rId4"/>
          <a:stretch>
            <a:fillRect/>
          </a:stretch>
        </p:blipFill>
        <p:spPr>
          <a:xfrm>
            <a:off x="4564705" y="1600200"/>
            <a:ext cx="4438228" cy="2644315"/>
          </a:xfrm>
          <a:prstGeom prst="rect">
            <a:avLst/>
          </a:prstGeom>
        </p:spPr>
      </p:pic>
      <p:pic>
        <p:nvPicPr>
          <p:cNvPr id="10" name="Picture 9" descr="ota-logo.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4092" y="4330992"/>
            <a:ext cx="2794000" cy="1193800"/>
          </a:xfrm>
          <a:prstGeom prst="rect">
            <a:avLst/>
          </a:prstGeom>
        </p:spPr>
      </p:pic>
      <p:sp>
        <p:nvSpPr>
          <p:cNvPr id="3" name="Footer Placeholder 2"/>
          <p:cNvSpPr>
            <a:spLocks noGrp="1"/>
          </p:cNvSpPr>
          <p:nvPr>
            <p:ph type="ftr" sz="quarter" idx="11"/>
          </p:nvPr>
        </p:nvSpPr>
        <p:spPr/>
        <p:txBody>
          <a:bodyPr/>
          <a:lstStyle/>
          <a:p>
            <a:r>
              <a:rPr lang="en-US"/>
              <a:t>©  Justin Klein Keane &lt;justin@madirish.net&gt;</a:t>
            </a:r>
          </a:p>
        </p:txBody>
      </p:sp>
    </p:spTree>
    <p:extLst>
      <p:ext uri="{BB962C8B-B14F-4D97-AF65-F5344CB8AC3E}">
        <p14:creationId xmlns:p14="http://schemas.microsoft.com/office/powerpoint/2010/main" val="17246185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Questions?</a:t>
            </a:r>
          </a:p>
        </p:txBody>
      </p:sp>
      <p:sp>
        <p:nvSpPr>
          <p:cNvPr id="2" name="Footer Placeholder 1"/>
          <p:cNvSpPr>
            <a:spLocks noGrp="1"/>
          </p:cNvSpPr>
          <p:nvPr>
            <p:ph type="ftr" sz="quarter" idx="11"/>
          </p:nvPr>
        </p:nvSpPr>
        <p:spPr/>
        <p:txBody>
          <a:bodyPr/>
          <a:lstStyle/>
          <a:p>
            <a:r>
              <a:rPr lang="en-US"/>
              <a:t>©  Justin Klein Keane &lt;justin@madirish.net&gt;</a:t>
            </a:r>
          </a:p>
        </p:txBody>
      </p:sp>
    </p:spTree>
    <p:extLst>
      <p:ext uri="{BB962C8B-B14F-4D97-AF65-F5344CB8AC3E}">
        <p14:creationId xmlns:p14="http://schemas.microsoft.com/office/powerpoint/2010/main" val="34508344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t>
            </a:r>
            <a:r>
              <a:rPr lang="en-US" dirty="0" err="1"/>
              <a:t>IoT</a:t>
            </a:r>
            <a:r>
              <a:rPr lang="en-US" dirty="0"/>
              <a:t>?</a:t>
            </a:r>
          </a:p>
        </p:txBody>
      </p:sp>
      <p:sp>
        <p:nvSpPr>
          <p:cNvPr id="4" name="Content Placeholder 3"/>
          <p:cNvSpPr>
            <a:spLocks noGrp="1"/>
          </p:cNvSpPr>
          <p:nvPr>
            <p:ph idx="1"/>
          </p:nvPr>
        </p:nvSpPr>
        <p:spPr/>
        <p:txBody>
          <a:bodyPr/>
          <a:lstStyle/>
          <a:p>
            <a:r>
              <a:rPr lang="en-US" dirty="0"/>
              <a:t>“A proposed development of the Internet in which everyday objects have network connectivity, allowing them to send and receive data.”</a:t>
            </a:r>
          </a:p>
        </p:txBody>
      </p:sp>
      <p:sp>
        <p:nvSpPr>
          <p:cNvPr id="3" name="Footer Placeholder 2"/>
          <p:cNvSpPr>
            <a:spLocks noGrp="1"/>
          </p:cNvSpPr>
          <p:nvPr>
            <p:ph type="ftr" sz="quarter" idx="11"/>
          </p:nvPr>
        </p:nvSpPr>
        <p:spPr/>
        <p:txBody>
          <a:bodyPr/>
          <a:lstStyle/>
          <a:p>
            <a:r>
              <a:rPr lang="en-US"/>
              <a:t>©  Justin Klein Keane &lt;justin@madirish.net&gt;</a:t>
            </a:r>
          </a:p>
        </p:txBody>
      </p:sp>
    </p:spTree>
    <p:extLst>
      <p:ext uri="{BB962C8B-B14F-4D97-AF65-F5344CB8AC3E}">
        <p14:creationId xmlns:p14="http://schemas.microsoft.com/office/powerpoint/2010/main" val="7047703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IoT</a:t>
            </a:r>
            <a:r>
              <a:rPr lang="en-US" dirty="0"/>
              <a:t> is More than Consumer</a:t>
            </a:r>
          </a:p>
        </p:txBody>
      </p:sp>
      <p:sp>
        <p:nvSpPr>
          <p:cNvPr id="3" name="Content Placeholder 2"/>
          <p:cNvSpPr>
            <a:spLocks noGrp="1"/>
          </p:cNvSpPr>
          <p:nvPr>
            <p:ph sz="half" idx="1"/>
          </p:nvPr>
        </p:nvSpPr>
        <p:spPr>
          <a:xfrm>
            <a:off x="457200" y="1417638"/>
            <a:ext cx="4038600" cy="4525963"/>
          </a:xfrm>
        </p:spPr>
        <p:txBody>
          <a:bodyPr>
            <a:normAutofit/>
          </a:bodyPr>
          <a:lstStyle/>
          <a:p>
            <a:r>
              <a:rPr lang="en-US" dirty="0"/>
              <a:t>Hardware hacking</a:t>
            </a:r>
          </a:p>
        </p:txBody>
      </p:sp>
      <p:sp>
        <p:nvSpPr>
          <p:cNvPr id="7" name="Content Placeholder 6"/>
          <p:cNvSpPr>
            <a:spLocks noGrp="1"/>
          </p:cNvSpPr>
          <p:nvPr>
            <p:ph sz="half" idx="2"/>
          </p:nvPr>
        </p:nvSpPr>
        <p:spPr>
          <a:xfrm>
            <a:off x="4648200" y="1345122"/>
            <a:ext cx="4038600" cy="4525963"/>
          </a:xfrm>
        </p:spPr>
        <p:txBody>
          <a:bodyPr>
            <a:normAutofit/>
          </a:bodyPr>
          <a:lstStyle/>
          <a:p>
            <a:r>
              <a:rPr lang="en-US" dirty="0"/>
              <a:t>“Junk hacking”</a:t>
            </a:r>
          </a:p>
          <a:p>
            <a:endParaRPr lang="en-US" dirty="0"/>
          </a:p>
          <a:p>
            <a:endParaRPr lang="en-US" dirty="0"/>
          </a:p>
          <a:p>
            <a:endParaRPr lang="en-US" dirty="0"/>
          </a:p>
          <a:p>
            <a:r>
              <a:rPr lang="en-US" dirty="0"/>
              <a:t>“Stunt hacking”</a:t>
            </a:r>
          </a:p>
        </p:txBody>
      </p:sp>
      <p:pic>
        <p:nvPicPr>
          <p:cNvPr id="4" name="Picture 3"/>
          <p:cNvPicPr>
            <a:picLocks noChangeAspect="1"/>
          </p:cNvPicPr>
          <p:nvPr/>
        </p:nvPicPr>
        <p:blipFill>
          <a:blip r:embed="rId2"/>
          <a:stretch>
            <a:fillRect/>
          </a:stretch>
        </p:blipFill>
        <p:spPr>
          <a:xfrm>
            <a:off x="5356777" y="1883529"/>
            <a:ext cx="2765520" cy="1552946"/>
          </a:xfrm>
          <a:prstGeom prst="rect">
            <a:avLst/>
          </a:prstGeom>
        </p:spPr>
      </p:pic>
      <p:pic>
        <p:nvPicPr>
          <p:cNvPr id="5" name="Picture 4"/>
          <p:cNvPicPr>
            <a:picLocks noChangeAspect="1"/>
          </p:cNvPicPr>
          <p:nvPr/>
        </p:nvPicPr>
        <p:blipFill>
          <a:blip r:embed="rId3"/>
          <a:stretch>
            <a:fillRect/>
          </a:stretch>
        </p:blipFill>
        <p:spPr>
          <a:xfrm>
            <a:off x="5175353" y="3920753"/>
            <a:ext cx="3223854" cy="1822863"/>
          </a:xfrm>
          <a:prstGeom prst="rect">
            <a:avLst/>
          </a:prstGeom>
        </p:spPr>
      </p:pic>
      <p:pic>
        <p:nvPicPr>
          <p:cNvPr id="8" name="Picture 7"/>
          <p:cNvPicPr>
            <a:picLocks noChangeAspect="1"/>
          </p:cNvPicPr>
          <p:nvPr/>
        </p:nvPicPr>
        <p:blipFill>
          <a:blip r:embed="rId4"/>
          <a:stretch>
            <a:fillRect/>
          </a:stretch>
        </p:blipFill>
        <p:spPr>
          <a:xfrm>
            <a:off x="346271" y="1997948"/>
            <a:ext cx="4301929" cy="4193866"/>
          </a:xfrm>
          <a:prstGeom prst="rect">
            <a:avLst/>
          </a:prstGeom>
        </p:spPr>
      </p:pic>
      <p:sp>
        <p:nvSpPr>
          <p:cNvPr id="6" name="Footer Placeholder 5"/>
          <p:cNvSpPr>
            <a:spLocks noGrp="1"/>
          </p:cNvSpPr>
          <p:nvPr>
            <p:ph type="ftr" sz="quarter" idx="11"/>
          </p:nvPr>
        </p:nvSpPr>
        <p:spPr/>
        <p:txBody>
          <a:bodyPr/>
          <a:lstStyle/>
          <a:p>
            <a:r>
              <a:rPr lang="en-US"/>
              <a:t>©  Justin Klein Keane &lt;justin@madirish.net&gt;</a:t>
            </a:r>
          </a:p>
        </p:txBody>
      </p:sp>
    </p:spTree>
    <p:extLst>
      <p:ext uri="{BB962C8B-B14F-4D97-AF65-F5344CB8AC3E}">
        <p14:creationId xmlns:p14="http://schemas.microsoft.com/office/powerpoint/2010/main" val="11977681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IoT</a:t>
            </a:r>
            <a:r>
              <a:rPr lang="en-US" dirty="0"/>
              <a:t> Beyond the Hype</a:t>
            </a:r>
          </a:p>
        </p:txBody>
      </p:sp>
      <p:sp>
        <p:nvSpPr>
          <p:cNvPr id="5" name="Content Placeholder 4"/>
          <p:cNvSpPr>
            <a:spLocks noGrp="1"/>
          </p:cNvSpPr>
          <p:nvPr>
            <p:ph idx="1"/>
          </p:nvPr>
        </p:nvSpPr>
        <p:spPr/>
        <p:txBody>
          <a:bodyPr>
            <a:normAutofit fontScale="85000" lnSpcReduction="20000"/>
          </a:bodyPr>
          <a:lstStyle/>
          <a:p>
            <a:r>
              <a:rPr lang="en-US" dirty="0"/>
              <a:t>Municipal </a:t>
            </a:r>
            <a:r>
              <a:rPr lang="en-US" dirty="0" err="1"/>
              <a:t>IoT</a:t>
            </a:r>
            <a:endParaRPr lang="en-US" dirty="0"/>
          </a:p>
          <a:p>
            <a:pPr lvl="1"/>
            <a:r>
              <a:rPr lang="en-US" dirty="0"/>
              <a:t>Smart cities</a:t>
            </a:r>
          </a:p>
          <a:p>
            <a:pPr lvl="1"/>
            <a:r>
              <a:rPr lang="en-US" dirty="0"/>
              <a:t>Smart grid</a:t>
            </a:r>
          </a:p>
          <a:p>
            <a:r>
              <a:rPr lang="en-US" dirty="0"/>
              <a:t>Industrial </a:t>
            </a:r>
            <a:r>
              <a:rPr lang="en-US" dirty="0" err="1"/>
              <a:t>IoT</a:t>
            </a:r>
            <a:endParaRPr lang="en-US" dirty="0"/>
          </a:p>
          <a:p>
            <a:pPr lvl="1"/>
            <a:r>
              <a:rPr lang="en-US" dirty="0"/>
              <a:t>Connected factories</a:t>
            </a:r>
          </a:p>
          <a:p>
            <a:pPr lvl="1"/>
            <a:r>
              <a:rPr lang="en-US" dirty="0"/>
              <a:t>Agriculture</a:t>
            </a:r>
          </a:p>
          <a:p>
            <a:pPr lvl="1"/>
            <a:r>
              <a:rPr lang="en-US" dirty="0"/>
              <a:t>Logistics</a:t>
            </a:r>
          </a:p>
          <a:p>
            <a:r>
              <a:rPr lang="en-US" dirty="0"/>
              <a:t>Medical </a:t>
            </a:r>
            <a:r>
              <a:rPr lang="en-US" dirty="0" err="1"/>
              <a:t>IoT</a:t>
            </a:r>
            <a:endParaRPr lang="en-US" dirty="0"/>
          </a:p>
          <a:p>
            <a:pPr lvl="1"/>
            <a:r>
              <a:rPr lang="en-US" dirty="0"/>
              <a:t>Smart hospitals</a:t>
            </a:r>
          </a:p>
          <a:p>
            <a:pPr lvl="1"/>
            <a:r>
              <a:rPr lang="en-US" dirty="0"/>
              <a:t>Electronic medical records</a:t>
            </a:r>
          </a:p>
          <a:p>
            <a:endParaRPr lang="en-US" dirty="0"/>
          </a:p>
        </p:txBody>
      </p:sp>
      <p:pic>
        <p:nvPicPr>
          <p:cNvPr id="6" name="Picture 5"/>
          <p:cNvPicPr>
            <a:picLocks noChangeAspect="1"/>
          </p:cNvPicPr>
          <p:nvPr/>
        </p:nvPicPr>
        <p:blipFill>
          <a:blip r:embed="rId2"/>
          <a:stretch>
            <a:fillRect/>
          </a:stretch>
        </p:blipFill>
        <p:spPr>
          <a:xfrm>
            <a:off x="5898645" y="446312"/>
            <a:ext cx="2548670" cy="2489201"/>
          </a:xfrm>
          <a:prstGeom prst="rect">
            <a:avLst/>
          </a:prstGeom>
        </p:spPr>
      </p:pic>
      <p:pic>
        <p:nvPicPr>
          <p:cNvPr id="7" name="Picture 6"/>
          <p:cNvPicPr>
            <a:picLocks noChangeAspect="1"/>
          </p:cNvPicPr>
          <p:nvPr/>
        </p:nvPicPr>
        <p:blipFill>
          <a:blip r:embed="rId3"/>
          <a:stretch>
            <a:fillRect/>
          </a:stretch>
        </p:blipFill>
        <p:spPr>
          <a:xfrm>
            <a:off x="3835400" y="1966686"/>
            <a:ext cx="2224314" cy="2224314"/>
          </a:xfrm>
          <a:prstGeom prst="rect">
            <a:avLst/>
          </a:prstGeom>
        </p:spPr>
      </p:pic>
      <p:pic>
        <p:nvPicPr>
          <p:cNvPr id="9" name="Picture 8"/>
          <p:cNvPicPr>
            <a:picLocks noChangeAspect="1"/>
          </p:cNvPicPr>
          <p:nvPr/>
        </p:nvPicPr>
        <p:blipFill>
          <a:blip r:embed="rId4"/>
          <a:stretch>
            <a:fillRect/>
          </a:stretch>
        </p:blipFill>
        <p:spPr>
          <a:xfrm>
            <a:off x="6340929" y="3485243"/>
            <a:ext cx="1905000" cy="1905000"/>
          </a:xfrm>
          <a:prstGeom prst="rect">
            <a:avLst/>
          </a:prstGeom>
        </p:spPr>
      </p:pic>
      <p:pic>
        <p:nvPicPr>
          <p:cNvPr id="10" name="Picture 9"/>
          <p:cNvPicPr>
            <a:picLocks noChangeAspect="1"/>
          </p:cNvPicPr>
          <p:nvPr/>
        </p:nvPicPr>
        <p:blipFill>
          <a:blip r:embed="rId5"/>
          <a:stretch>
            <a:fillRect/>
          </a:stretch>
        </p:blipFill>
        <p:spPr>
          <a:xfrm>
            <a:off x="4637032" y="4510314"/>
            <a:ext cx="1703897" cy="1966687"/>
          </a:xfrm>
          <a:prstGeom prst="rect">
            <a:avLst/>
          </a:prstGeom>
        </p:spPr>
      </p:pic>
      <p:sp>
        <p:nvSpPr>
          <p:cNvPr id="3" name="Footer Placeholder 2"/>
          <p:cNvSpPr>
            <a:spLocks noGrp="1"/>
          </p:cNvSpPr>
          <p:nvPr>
            <p:ph type="ftr" sz="quarter" idx="11"/>
          </p:nvPr>
        </p:nvSpPr>
        <p:spPr/>
        <p:txBody>
          <a:bodyPr/>
          <a:lstStyle/>
          <a:p>
            <a:r>
              <a:rPr lang="en-US"/>
              <a:t>©  Justin Klein Keane &lt;justin@madirish.net&gt;</a:t>
            </a:r>
          </a:p>
        </p:txBody>
      </p:sp>
    </p:spTree>
    <p:extLst>
      <p:ext uri="{BB962C8B-B14F-4D97-AF65-F5344CB8AC3E}">
        <p14:creationId xmlns:p14="http://schemas.microsoft.com/office/powerpoint/2010/main" val="35693741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Power of </a:t>
            </a:r>
            <a:r>
              <a:rPr lang="en-US" dirty="0" err="1"/>
              <a:t>IoT</a:t>
            </a:r>
            <a:endParaRPr lang="en-US" dirty="0"/>
          </a:p>
        </p:txBody>
      </p:sp>
      <p:sp>
        <p:nvSpPr>
          <p:cNvPr id="3" name="Content Placeholder 2"/>
          <p:cNvSpPr>
            <a:spLocks noGrp="1"/>
          </p:cNvSpPr>
          <p:nvPr>
            <p:ph idx="1"/>
          </p:nvPr>
        </p:nvSpPr>
        <p:spPr/>
        <p:txBody>
          <a:bodyPr>
            <a:normAutofit/>
          </a:bodyPr>
          <a:lstStyle/>
          <a:p>
            <a:r>
              <a:rPr lang="en-US" dirty="0"/>
              <a:t>Big data provide analytics</a:t>
            </a:r>
          </a:p>
          <a:p>
            <a:endParaRPr lang="en-US" dirty="0"/>
          </a:p>
          <a:p>
            <a:r>
              <a:rPr lang="en-US" dirty="0"/>
              <a:t>Business process optimizations</a:t>
            </a:r>
          </a:p>
          <a:p>
            <a:endParaRPr lang="en-US" dirty="0"/>
          </a:p>
          <a:p>
            <a:r>
              <a:rPr lang="en-US" dirty="0"/>
              <a:t>Multiple concurrent access</a:t>
            </a:r>
          </a:p>
        </p:txBody>
      </p:sp>
      <p:pic>
        <p:nvPicPr>
          <p:cNvPr id="6" name="Picture 5"/>
          <p:cNvPicPr>
            <a:picLocks noChangeAspect="1"/>
          </p:cNvPicPr>
          <p:nvPr/>
        </p:nvPicPr>
        <p:blipFill>
          <a:blip r:embed="rId2"/>
          <a:stretch>
            <a:fillRect/>
          </a:stretch>
        </p:blipFill>
        <p:spPr>
          <a:xfrm>
            <a:off x="6161314" y="758370"/>
            <a:ext cx="2042885" cy="2042885"/>
          </a:xfrm>
          <a:prstGeom prst="rect">
            <a:avLst/>
          </a:prstGeom>
        </p:spPr>
      </p:pic>
      <p:pic>
        <p:nvPicPr>
          <p:cNvPr id="7" name="Picture 6"/>
          <p:cNvPicPr>
            <a:picLocks noChangeAspect="1"/>
          </p:cNvPicPr>
          <p:nvPr/>
        </p:nvPicPr>
        <p:blipFill>
          <a:blip r:embed="rId3"/>
          <a:stretch>
            <a:fillRect/>
          </a:stretch>
        </p:blipFill>
        <p:spPr>
          <a:xfrm>
            <a:off x="5923937" y="3361871"/>
            <a:ext cx="1905000" cy="1905000"/>
          </a:xfrm>
          <a:prstGeom prst="rect">
            <a:avLst/>
          </a:prstGeom>
        </p:spPr>
      </p:pic>
      <p:pic>
        <p:nvPicPr>
          <p:cNvPr id="8" name="Picture 7" descr="medical-devices-icon.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643" y="4590377"/>
            <a:ext cx="1834905" cy="1834905"/>
          </a:xfrm>
          <a:prstGeom prst="rect">
            <a:avLst/>
          </a:prstGeom>
        </p:spPr>
      </p:pic>
      <p:pic>
        <p:nvPicPr>
          <p:cNvPr id="9" name="Picture 8" descr="User-icon.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61265" y="4514469"/>
            <a:ext cx="588276" cy="588276"/>
          </a:xfrm>
          <a:prstGeom prst="rect">
            <a:avLst/>
          </a:prstGeom>
        </p:spPr>
      </p:pic>
      <p:pic>
        <p:nvPicPr>
          <p:cNvPr id="10" name="Picture 9" descr="Doctor-icon.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14262" y="5512553"/>
            <a:ext cx="565925" cy="565925"/>
          </a:xfrm>
          <a:prstGeom prst="rect">
            <a:avLst/>
          </a:prstGeom>
        </p:spPr>
      </p:pic>
      <p:pic>
        <p:nvPicPr>
          <p:cNvPr id="11" name="Picture 10" descr="qa-disk-repair.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947176" y="5950857"/>
            <a:ext cx="716787" cy="716787"/>
          </a:xfrm>
          <a:prstGeom prst="rect">
            <a:avLst/>
          </a:prstGeom>
          <a:scene3d>
            <a:camera prst="orthographicFront">
              <a:rot lat="0" lon="10800000" rev="0"/>
            </a:camera>
            <a:lightRig rig="threePt" dir="t"/>
          </a:scene3d>
        </p:spPr>
      </p:pic>
      <p:sp>
        <p:nvSpPr>
          <p:cNvPr id="19" name="Right Arrow 18"/>
          <p:cNvSpPr/>
          <p:nvPr/>
        </p:nvSpPr>
        <p:spPr>
          <a:xfrm rot="20163282">
            <a:off x="2019856" y="4868766"/>
            <a:ext cx="900113" cy="324943"/>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1" name="Picture 20" descr="People-Doctor-Male-icon.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696619" y="4900385"/>
            <a:ext cx="528653" cy="528653"/>
          </a:xfrm>
          <a:prstGeom prst="rect">
            <a:avLst/>
          </a:prstGeom>
        </p:spPr>
      </p:pic>
      <p:sp>
        <p:nvSpPr>
          <p:cNvPr id="22" name="Right Arrow 21"/>
          <p:cNvSpPr/>
          <p:nvPr/>
        </p:nvSpPr>
        <p:spPr>
          <a:xfrm rot="20904684">
            <a:off x="2125249" y="5231582"/>
            <a:ext cx="1405984" cy="324943"/>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ight Arrow 22"/>
          <p:cNvSpPr/>
          <p:nvPr/>
        </p:nvSpPr>
        <p:spPr>
          <a:xfrm>
            <a:off x="2106942" y="5625914"/>
            <a:ext cx="1739344" cy="324943"/>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ight Arrow 23"/>
          <p:cNvSpPr/>
          <p:nvPr/>
        </p:nvSpPr>
        <p:spPr>
          <a:xfrm rot="987056">
            <a:off x="1941462" y="6014026"/>
            <a:ext cx="900113" cy="324943"/>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11"/>
          </p:nvPr>
        </p:nvSpPr>
        <p:spPr/>
        <p:txBody>
          <a:bodyPr/>
          <a:lstStyle/>
          <a:p>
            <a:r>
              <a:rPr lang="en-US"/>
              <a:t>©  Justin Klein Keane &lt;justin@madirish.net&gt;</a:t>
            </a:r>
          </a:p>
        </p:txBody>
      </p:sp>
    </p:spTree>
    <p:extLst>
      <p:ext uri="{BB962C8B-B14F-4D97-AF65-F5344CB8AC3E}">
        <p14:creationId xmlns:p14="http://schemas.microsoft.com/office/powerpoint/2010/main" val="24096322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Challenge of </a:t>
            </a:r>
            <a:r>
              <a:rPr lang="en-US" dirty="0" err="1"/>
              <a:t>IoT</a:t>
            </a:r>
            <a:r>
              <a:rPr lang="en-US" dirty="0"/>
              <a:t> Security</a:t>
            </a:r>
          </a:p>
        </p:txBody>
      </p:sp>
      <p:sp>
        <p:nvSpPr>
          <p:cNvPr id="3" name="Content Placeholder 2"/>
          <p:cNvSpPr>
            <a:spLocks noGrp="1"/>
          </p:cNvSpPr>
          <p:nvPr>
            <p:ph idx="1"/>
          </p:nvPr>
        </p:nvSpPr>
        <p:spPr/>
        <p:txBody>
          <a:bodyPr>
            <a:normAutofit/>
          </a:bodyPr>
          <a:lstStyle/>
          <a:p>
            <a:r>
              <a:rPr lang="en-US" dirty="0" err="1"/>
              <a:t>IoT</a:t>
            </a:r>
            <a:r>
              <a:rPr lang="en-US" dirty="0"/>
              <a:t> is an evolutionary technology</a:t>
            </a:r>
          </a:p>
        </p:txBody>
      </p:sp>
      <p:sp>
        <p:nvSpPr>
          <p:cNvPr id="5" name="Rectangle 4"/>
          <p:cNvSpPr/>
          <p:nvPr/>
        </p:nvSpPr>
        <p:spPr>
          <a:xfrm>
            <a:off x="1986114" y="5003261"/>
            <a:ext cx="5442715" cy="43921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Hardware</a:t>
            </a:r>
          </a:p>
        </p:txBody>
      </p:sp>
      <p:sp>
        <p:nvSpPr>
          <p:cNvPr id="10" name="Rectangle 9"/>
          <p:cNvSpPr/>
          <p:nvPr/>
        </p:nvSpPr>
        <p:spPr>
          <a:xfrm>
            <a:off x="1986114" y="4564044"/>
            <a:ext cx="5442715" cy="43921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Operating System</a:t>
            </a:r>
          </a:p>
        </p:txBody>
      </p:sp>
      <p:sp>
        <p:nvSpPr>
          <p:cNvPr id="11" name="Rectangle 10"/>
          <p:cNvSpPr/>
          <p:nvPr/>
        </p:nvSpPr>
        <p:spPr>
          <a:xfrm>
            <a:off x="1986114" y="4124827"/>
            <a:ext cx="5442715" cy="43921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Network</a:t>
            </a:r>
          </a:p>
        </p:txBody>
      </p:sp>
      <p:sp>
        <p:nvSpPr>
          <p:cNvPr id="12" name="Rectangle 11"/>
          <p:cNvSpPr/>
          <p:nvPr/>
        </p:nvSpPr>
        <p:spPr>
          <a:xfrm>
            <a:off x="1986114" y="3685610"/>
            <a:ext cx="5442715" cy="43921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Web</a:t>
            </a:r>
          </a:p>
        </p:txBody>
      </p:sp>
      <p:sp>
        <p:nvSpPr>
          <p:cNvPr id="13" name="Rectangle 12"/>
          <p:cNvSpPr/>
          <p:nvPr/>
        </p:nvSpPr>
        <p:spPr>
          <a:xfrm>
            <a:off x="1986114" y="3265489"/>
            <a:ext cx="5442715" cy="43921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Mobile</a:t>
            </a:r>
          </a:p>
        </p:txBody>
      </p:sp>
      <p:sp>
        <p:nvSpPr>
          <p:cNvPr id="14" name="Rectangle 13"/>
          <p:cNvSpPr/>
          <p:nvPr/>
        </p:nvSpPr>
        <p:spPr>
          <a:xfrm>
            <a:off x="1986114" y="2826272"/>
            <a:ext cx="5442715" cy="43921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Cloud</a:t>
            </a:r>
          </a:p>
        </p:txBody>
      </p:sp>
      <p:sp>
        <p:nvSpPr>
          <p:cNvPr id="15" name="Rectangle 14"/>
          <p:cNvSpPr/>
          <p:nvPr/>
        </p:nvSpPr>
        <p:spPr>
          <a:xfrm>
            <a:off x="1986114" y="2387055"/>
            <a:ext cx="5442715" cy="43921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t>IoT</a:t>
            </a:r>
            <a:endParaRPr lang="en-US" dirty="0"/>
          </a:p>
        </p:txBody>
      </p:sp>
      <p:sp>
        <p:nvSpPr>
          <p:cNvPr id="4" name="Footer Placeholder 3"/>
          <p:cNvSpPr>
            <a:spLocks noGrp="1"/>
          </p:cNvSpPr>
          <p:nvPr>
            <p:ph type="ftr" sz="quarter" idx="11"/>
          </p:nvPr>
        </p:nvSpPr>
        <p:spPr/>
        <p:txBody>
          <a:bodyPr/>
          <a:lstStyle/>
          <a:p>
            <a:r>
              <a:rPr lang="en-US"/>
              <a:t>©  Justin Klein Keane &lt;justin@madirish.net&gt;</a:t>
            </a:r>
          </a:p>
        </p:txBody>
      </p:sp>
    </p:spTree>
    <p:extLst>
      <p:ext uri="{BB962C8B-B14F-4D97-AF65-F5344CB8AC3E}">
        <p14:creationId xmlns:p14="http://schemas.microsoft.com/office/powerpoint/2010/main" val="38654364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it Looks so Bad</a:t>
            </a:r>
          </a:p>
        </p:txBody>
      </p:sp>
      <p:sp>
        <p:nvSpPr>
          <p:cNvPr id="3" name="Content Placeholder 2"/>
          <p:cNvSpPr>
            <a:spLocks noGrp="1"/>
          </p:cNvSpPr>
          <p:nvPr>
            <p:ph idx="1"/>
          </p:nvPr>
        </p:nvSpPr>
        <p:spPr/>
        <p:txBody>
          <a:bodyPr>
            <a:normAutofit fontScale="70000" lnSpcReduction="20000"/>
          </a:bodyPr>
          <a:lstStyle/>
          <a:p>
            <a:r>
              <a:rPr lang="en-US" dirty="0"/>
              <a:t>Breakers have a long history and robust tools</a:t>
            </a:r>
          </a:p>
          <a:p>
            <a:pPr lvl="1"/>
            <a:r>
              <a:rPr lang="en-US" dirty="0"/>
              <a:t>Automated network attack tools</a:t>
            </a:r>
          </a:p>
          <a:p>
            <a:pPr lvl="1"/>
            <a:r>
              <a:rPr lang="en-US" dirty="0"/>
              <a:t>Exploits for most segments of </a:t>
            </a:r>
            <a:r>
              <a:rPr lang="en-US" dirty="0" err="1"/>
              <a:t>IoT</a:t>
            </a:r>
            <a:r>
              <a:rPr lang="en-US" dirty="0"/>
              <a:t> stack</a:t>
            </a:r>
          </a:p>
          <a:p>
            <a:pPr lvl="1"/>
            <a:r>
              <a:rPr lang="en-US" dirty="0"/>
              <a:t>Physical access and hardware hacking</a:t>
            </a:r>
          </a:p>
          <a:p>
            <a:r>
              <a:rPr lang="en-US" dirty="0"/>
              <a:t>Builders are still searching for </a:t>
            </a:r>
          </a:p>
          <a:p>
            <a:pPr lvl="1"/>
            <a:r>
              <a:rPr lang="en-US" dirty="0"/>
              <a:t>Secure toolkits</a:t>
            </a:r>
          </a:p>
          <a:p>
            <a:pPr lvl="1"/>
            <a:r>
              <a:rPr lang="en-US" dirty="0"/>
              <a:t>Proven methodologies</a:t>
            </a:r>
          </a:p>
          <a:p>
            <a:pPr lvl="1"/>
            <a:r>
              <a:rPr lang="en-US" dirty="0"/>
              <a:t>Successful models</a:t>
            </a:r>
          </a:p>
          <a:p>
            <a:r>
              <a:rPr lang="en-US" dirty="0"/>
              <a:t>Result: </a:t>
            </a:r>
          </a:p>
          <a:p>
            <a:pPr lvl="1"/>
            <a:r>
              <a:rPr lang="en-US" dirty="0"/>
              <a:t>Builders cobble together components</a:t>
            </a:r>
          </a:p>
          <a:p>
            <a:pPr lvl="1"/>
            <a:r>
              <a:rPr lang="en-US" dirty="0"/>
              <a:t>Build very fragile full stack solutions </a:t>
            </a:r>
          </a:p>
          <a:p>
            <a:pPr lvl="1"/>
            <a:r>
              <a:rPr lang="en-US" dirty="0"/>
              <a:t>No visibility into security or attack surface</a:t>
            </a:r>
          </a:p>
          <a:p>
            <a:pPr lvl="1"/>
            <a:r>
              <a:rPr lang="en-US" dirty="0"/>
              <a:t>Attackers have a field day</a:t>
            </a:r>
          </a:p>
        </p:txBody>
      </p:sp>
      <p:sp>
        <p:nvSpPr>
          <p:cNvPr id="4" name="Footer Placeholder 3"/>
          <p:cNvSpPr>
            <a:spLocks noGrp="1"/>
          </p:cNvSpPr>
          <p:nvPr>
            <p:ph type="ftr" sz="quarter" idx="11"/>
          </p:nvPr>
        </p:nvSpPr>
        <p:spPr/>
        <p:txBody>
          <a:bodyPr/>
          <a:lstStyle/>
          <a:p>
            <a:r>
              <a:rPr lang="en-US"/>
              <a:t>©  Justin Klein Keane &lt;justin@madirish.net&gt;</a:t>
            </a:r>
          </a:p>
        </p:txBody>
      </p:sp>
    </p:spTree>
    <p:extLst>
      <p:ext uri="{BB962C8B-B14F-4D97-AF65-F5344CB8AC3E}">
        <p14:creationId xmlns:p14="http://schemas.microsoft.com/office/powerpoint/2010/main" val="33542763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Miserable Track Record Thus far</a:t>
            </a:r>
          </a:p>
        </p:txBody>
      </p:sp>
      <p:sp>
        <p:nvSpPr>
          <p:cNvPr id="3" name="Content Placeholder 2"/>
          <p:cNvSpPr>
            <a:spLocks noGrp="1"/>
          </p:cNvSpPr>
          <p:nvPr>
            <p:ph idx="1"/>
          </p:nvPr>
        </p:nvSpPr>
        <p:spPr/>
        <p:txBody>
          <a:bodyPr>
            <a:normAutofit fontScale="85000" lnSpcReduction="10000"/>
          </a:bodyPr>
          <a:lstStyle/>
          <a:p>
            <a:r>
              <a:rPr lang="en-US" dirty="0"/>
              <a:t>Luckily most tests are of consumer </a:t>
            </a:r>
            <a:r>
              <a:rPr lang="en-US" dirty="0" err="1"/>
              <a:t>IoT</a:t>
            </a:r>
            <a:endParaRPr lang="en-US" dirty="0"/>
          </a:p>
          <a:p>
            <a:pPr lvl="1"/>
            <a:r>
              <a:rPr lang="en-US" sz="1500" dirty="0"/>
              <a:t>http://www8.hp.com/h20195/V2/</a:t>
            </a:r>
            <a:r>
              <a:rPr lang="en-US" sz="1500" dirty="0" err="1"/>
              <a:t>GetPDF.aspx</a:t>
            </a:r>
            <a:r>
              <a:rPr lang="en-US" sz="1500" dirty="0"/>
              <a:t>/4AA5-4759ENW.pdf</a:t>
            </a:r>
          </a:p>
          <a:p>
            <a:r>
              <a:rPr lang="en-US" dirty="0"/>
              <a:t>Testing industrial, municipal, and other </a:t>
            </a:r>
            <a:br>
              <a:rPr lang="en-US" dirty="0"/>
            </a:br>
            <a:r>
              <a:rPr lang="en-US" dirty="0" err="1"/>
              <a:t>IoT</a:t>
            </a:r>
            <a:r>
              <a:rPr lang="en-US" dirty="0"/>
              <a:t> is much trickier</a:t>
            </a:r>
          </a:p>
          <a:p>
            <a:pPr lvl="1"/>
            <a:r>
              <a:rPr lang="en-US" dirty="0"/>
              <a:t>Most have heterogeneous brownfield </a:t>
            </a:r>
            <a:br>
              <a:rPr lang="en-US" dirty="0"/>
            </a:br>
            <a:r>
              <a:rPr lang="en-US" dirty="0"/>
              <a:t>deployments</a:t>
            </a:r>
          </a:p>
          <a:p>
            <a:pPr lvl="1"/>
            <a:r>
              <a:rPr lang="en-US" dirty="0"/>
              <a:t>Testers can’t just pop down to </a:t>
            </a:r>
            <a:r>
              <a:rPr lang="en-US" dirty="0" err="1"/>
              <a:t>Walmart</a:t>
            </a:r>
            <a:r>
              <a:rPr lang="en-US" dirty="0"/>
              <a:t> to get access to these deployments</a:t>
            </a:r>
          </a:p>
          <a:p>
            <a:pPr lvl="1"/>
            <a:r>
              <a:rPr lang="en-US" dirty="0" err="1"/>
              <a:t>SecuringSmartCities.org</a:t>
            </a:r>
            <a:r>
              <a:rPr lang="en-US" dirty="0"/>
              <a:t> has done some testing</a:t>
            </a:r>
          </a:p>
          <a:p>
            <a:r>
              <a:rPr lang="en-US" dirty="0"/>
              <a:t>If history is a guide though things probably aren’t good</a:t>
            </a:r>
          </a:p>
        </p:txBody>
      </p:sp>
      <p:pic>
        <p:nvPicPr>
          <p:cNvPr id="5" name="Picture 4"/>
          <p:cNvPicPr>
            <a:picLocks noChangeAspect="1"/>
          </p:cNvPicPr>
          <p:nvPr/>
        </p:nvPicPr>
        <p:blipFill>
          <a:blip r:embed="rId2"/>
          <a:stretch>
            <a:fillRect/>
          </a:stretch>
        </p:blipFill>
        <p:spPr>
          <a:xfrm>
            <a:off x="7190112" y="1417638"/>
            <a:ext cx="1823227" cy="2234347"/>
          </a:xfrm>
          <a:prstGeom prst="rect">
            <a:avLst/>
          </a:prstGeom>
        </p:spPr>
      </p:pic>
      <p:sp>
        <p:nvSpPr>
          <p:cNvPr id="4" name="Footer Placeholder 3"/>
          <p:cNvSpPr>
            <a:spLocks noGrp="1"/>
          </p:cNvSpPr>
          <p:nvPr>
            <p:ph type="ftr" sz="quarter" idx="11"/>
          </p:nvPr>
        </p:nvSpPr>
        <p:spPr/>
        <p:txBody>
          <a:bodyPr/>
          <a:lstStyle/>
          <a:p>
            <a:r>
              <a:rPr lang="en-US"/>
              <a:t>©  Justin Klein Keane &lt;justin@madirish.net&gt;</a:t>
            </a:r>
          </a:p>
        </p:txBody>
      </p:sp>
    </p:spTree>
    <p:extLst>
      <p:ext uri="{BB962C8B-B14F-4D97-AF65-F5344CB8AC3E}">
        <p14:creationId xmlns:p14="http://schemas.microsoft.com/office/powerpoint/2010/main" val="33286140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OWASP </a:t>
            </a:r>
            <a:r>
              <a:rPr lang="en-US" dirty="0" err="1"/>
              <a:t>IoT</a:t>
            </a:r>
            <a:r>
              <a:rPr lang="en-US" dirty="0"/>
              <a:t> Project</a:t>
            </a:r>
          </a:p>
        </p:txBody>
      </p:sp>
      <p:sp>
        <p:nvSpPr>
          <p:cNvPr id="3" name="Content Placeholder 2"/>
          <p:cNvSpPr>
            <a:spLocks noGrp="1"/>
          </p:cNvSpPr>
          <p:nvPr>
            <p:ph idx="1"/>
          </p:nvPr>
        </p:nvSpPr>
        <p:spPr/>
        <p:txBody>
          <a:bodyPr>
            <a:normAutofit lnSpcReduction="10000"/>
          </a:bodyPr>
          <a:lstStyle/>
          <a:p>
            <a:r>
              <a:rPr lang="en-US" dirty="0"/>
              <a:t>An overall </a:t>
            </a:r>
            <a:r>
              <a:rPr lang="en-US" dirty="0" err="1"/>
              <a:t>IoT</a:t>
            </a:r>
            <a:r>
              <a:rPr lang="en-US" dirty="0"/>
              <a:t> security effort</a:t>
            </a:r>
          </a:p>
          <a:p>
            <a:pPr lvl="1"/>
            <a:r>
              <a:rPr lang="en-US" dirty="0"/>
              <a:t>Attack surfaces (present)</a:t>
            </a:r>
          </a:p>
          <a:p>
            <a:pPr lvl="1"/>
            <a:r>
              <a:rPr lang="en-US" dirty="0"/>
              <a:t>Vulnerability lists (working)</a:t>
            </a:r>
          </a:p>
          <a:p>
            <a:pPr lvl="1"/>
            <a:r>
              <a:rPr lang="en-US" dirty="0"/>
              <a:t>Reference solutions (coming)</a:t>
            </a:r>
          </a:p>
          <a:p>
            <a:r>
              <a:rPr lang="en-US" dirty="0"/>
              <a:t>Aggregates community resources</a:t>
            </a:r>
          </a:p>
          <a:p>
            <a:r>
              <a:rPr lang="en-US" dirty="0"/>
              <a:t>Guidance for developers</a:t>
            </a:r>
          </a:p>
          <a:p>
            <a:r>
              <a:rPr lang="en-US" dirty="0" err="1"/>
              <a:t>IoT</a:t>
            </a:r>
            <a:r>
              <a:rPr lang="en-US" dirty="0"/>
              <a:t> specific security principles</a:t>
            </a:r>
          </a:p>
          <a:p>
            <a:r>
              <a:rPr lang="en-US" dirty="0" err="1"/>
              <a:t>IoT</a:t>
            </a:r>
            <a:r>
              <a:rPr lang="en-US" dirty="0"/>
              <a:t> framework assessment </a:t>
            </a:r>
          </a:p>
        </p:txBody>
      </p:sp>
      <p:sp>
        <p:nvSpPr>
          <p:cNvPr id="4" name="Footer Placeholder 3"/>
          <p:cNvSpPr>
            <a:spLocks noGrp="1"/>
          </p:cNvSpPr>
          <p:nvPr>
            <p:ph type="ftr" sz="quarter" idx="11"/>
          </p:nvPr>
        </p:nvSpPr>
        <p:spPr/>
        <p:txBody>
          <a:bodyPr/>
          <a:lstStyle/>
          <a:p>
            <a:r>
              <a:rPr lang="en-US"/>
              <a:t>©  Justin Klein Keane &lt;justin@madirish.net&gt;</a:t>
            </a:r>
          </a:p>
        </p:txBody>
      </p:sp>
    </p:spTree>
    <p:extLst>
      <p:ext uri="{BB962C8B-B14F-4D97-AF65-F5344CB8AC3E}">
        <p14:creationId xmlns:p14="http://schemas.microsoft.com/office/powerpoint/2010/main" val="33406778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3307</TotalTime>
  <Words>1170</Words>
  <Application>Microsoft Macintosh PowerPoint</Application>
  <PresentationFormat>On-screen Show (4:3)</PresentationFormat>
  <Paragraphs>179</Paragraphs>
  <Slides>19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Calibri</vt:lpstr>
      <vt:lpstr>Office Theme</vt:lpstr>
      <vt:lpstr>OWASP IoT Project</vt:lpstr>
      <vt:lpstr>What is IoT?</vt:lpstr>
      <vt:lpstr>IoT is More than Consumer</vt:lpstr>
      <vt:lpstr>IoT Beyond the Hype</vt:lpstr>
      <vt:lpstr>The Power of IoT</vt:lpstr>
      <vt:lpstr>The Challenge of IoT Security</vt:lpstr>
      <vt:lpstr>Why it Looks so Bad</vt:lpstr>
      <vt:lpstr>Miserable Track Record Thus far</vt:lpstr>
      <vt:lpstr>OWASP IoT Project</vt:lpstr>
      <vt:lpstr>OWASP IoT Top 10</vt:lpstr>
      <vt:lpstr>Principles of IoT Security</vt:lpstr>
      <vt:lpstr>Framework assessment</vt:lpstr>
      <vt:lpstr>Example Edge Considerations</vt:lpstr>
      <vt:lpstr>Example Gateway Considerations</vt:lpstr>
      <vt:lpstr>Example Cloud Considerations</vt:lpstr>
      <vt:lpstr>Example Mobile Considerations</vt:lpstr>
      <vt:lpstr>Final Thoughts</vt:lpstr>
      <vt:lpstr>Other Organizations</vt:lpstr>
      <vt:lpstr>Questions?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Patrick Calder</dc:creator>
  <cp:lastModifiedBy>Microsoft Office User</cp:lastModifiedBy>
  <cp:revision>21</cp:revision>
  <cp:lastPrinted>2015-11-11T18:15:24Z</cp:lastPrinted>
  <dcterms:created xsi:type="dcterms:W3CDTF">2013-10-03T18:23:08Z</dcterms:created>
  <dcterms:modified xsi:type="dcterms:W3CDTF">2019-07-11T22:18:22Z</dcterms:modified>
</cp:coreProperties>
</file>

<file path=docProps/thumbnail.jpeg>
</file>